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9" r:id="rId4"/>
    <p:sldId id="283" r:id="rId5"/>
    <p:sldId id="284" r:id="rId6"/>
    <p:sldId id="285" r:id="rId7"/>
    <p:sldId id="290" r:id="rId8"/>
    <p:sldId id="289" r:id="rId9"/>
    <p:sldId id="302" r:id="rId10"/>
    <p:sldId id="303" r:id="rId11"/>
    <p:sldId id="304" r:id="rId12"/>
    <p:sldId id="305" r:id="rId13"/>
    <p:sldId id="258" r:id="rId14"/>
    <p:sldId id="263" r:id="rId15"/>
    <p:sldId id="311" r:id="rId16"/>
    <p:sldId id="306" r:id="rId17"/>
    <p:sldId id="307" r:id="rId18"/>
    <p:sldId id="299" r:id="rId19"/>
    <p:sldId id="292" r:id="rId20"/>
    <p:sldId id="293" r:id="rId21"/>
    <p:sldId id="294" r:id="rId22"/>
    <p:sldId id="295" r:id="rId23"/>
    <p:sldId id="308" r:id="rId24"/>
    <p:sldId id="310" r:id="rId25"/>
    <p:sldId id="297" r:id="rId26"/>
    <p:sldId id="296" r:id="rId27"/>
    <p:sldId id="298" r:id="rId28"/>
    <p:sldId id="300" r:id="rId29"/>
    <p:sldId id="301" r:id="rId30"/>
    <p:sldId id="309" r:id="rId31"/>
    <p:sldId id="264" r:id="rId32"/>
    <p:sldId id="286" r:id="rId33"/>
    <p:sldId id="287" r:id="rId34"/>
    <p:sldId id="266" r:id="rId35"/>
    <p:sldId id="278" r:id="rId36"/>
    <p:sldId id="279" r:id="rId37"/>
    <p:sldId id="280" r:id="rId38"/>
    <p:sldId id="281" r:id="rId39"/>
    <p:sldId id="282" r:id="rId40"/>
    <p:sldId id="267" r:id="rId41"/>
    <p:sldId id="272" r:id="rId42"/>
    <p:sldId id="274" r:id="rId43"/>
    <p:sldId id="269" r:id="rId44"/>
    <p:sldId id="268" r:id="rId45"/>
    <p:sldId id="270" r:id="rId46"/>
    <p:sldId id="275" r:id="rId47"/>
    <p:sldId id="276" r:id="rId48"/>
    <p:sldId id="27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36" autoAdjust="0"/>
  </p:normalViewPr>
  <p:slideViewPr>
    <p:cSldViewPr>
      <p:cViewPr>
        <p:scale>
          <a:sx n="85" d="100"/>
          <a:sy n="85" d="100"/>
        </p:scale>
        <p:origin x="120"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12CBD1-F680-4A3A-B4DD-A53D386DF2DB}"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C0CE184E-C4F8-4DD1-8F77-8EE693268187}">
      <dgm:prSet/>
      <dgm:spPr/>
      <dgm:t>
        <a:bodyPr/>
        <a:lstStyle/>
        <a:p>
          <a:r>
            <a:rPr lang="en-US" dirty="0"/>
            <a:t>Goal </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8976741-1A61-42F7-A90B-E6B8F4EF0E5F}" type="parTrans" cxnId="{424CF37C-41C8-46B6-8B61-E966E4E5C82D}">
      <dgm:prSet/>
      <dgm:spPr/>
      <dgm:t>
        <a:bodyPr/>
        <a:lstStyle/>
        <a:p>
          <a:endParaRPr lang="en-US"/>
        </a:p>
      </dgm:t>
    </dgm:pt>
    <dgm:pt modelId="{38C2E026-21BA-4A66-9AF5-1416A35D64C3}" type="sibTrans" cxnId="{424CF37C-41C8-46B6-8B61-E966E4E5C82D}">
      <dgm:prSet/>
      <dgm:spPr/>
      <dgm:t>
        <a:bodyPr/>
        <a:lstStyle/>
        <a:p>
          <a:endParaRPr lang="en-US"/>
        </a:p>
      </dgm:t>
    </dgm:pt>
    <dgm:pt modelId="{68D0BF82-1EFA-4D30-8A31-AE399C664063}">
      <dgm:prSet/>
      <dgm:spPr/>
      <dgm:t>
        <a:bodyPr/>
        <a:lstStyle/>
        <a:p>
          <a:r>
            <a:rPr lang="en-US" dirty="0"/>
            <a:t>Key Concepts</a:t>
          </a:r>
        </a:p>
      </dgm:t>
    </dgm:pt>
    <dgm:pt modelId="{FC6670FE-42AE-44E9-90B3-9870490C8E7B}" type="parTrans" cxnId="{CA761BCA-3F02-4759-B0E2-333AAF4483EE}">
      <dgm:prSet/>
      <dgm:spPr/>
      <dgm:t>
        <a:bodyPr/>
        <a:lstStyle/>
        <a:p>
          <a:endParaRPr lang="en-US"/>
        </a:p>
      </dgm:t>
    </dgm:pt>
    <dgm:pt modelId="{F69CB937-702A-437A-959C-7BE789337D68}" type="sibTrans" cxnId="{CA761BCA-3F02-4759-B0E2-333AAF4483EE}">
      <dgm:prSet/>
      <dgm:spPr/>
      <dgm:t>
        <a:bodyPr/>
        <a:lstStyle/>
        <a:p>
          <a:endParaRPr lang="en-US"/>
        </a:p>
      </dgm:t>
    </dgm:pt>
    <dgm:pt modelId="{2E171AD4-BD0C-4BED-964B-837CFE001A2B}">
      <dgm:prSet/>
      <dgm:spPr/>
      <dgm:t>
        <a:bodyPr/>
        <a:lstStyle/>
        <a:p>
          <a:r>
            <a:rPr lang="en-US" dirty="0"/>
            <a:t>Defining the Model</a:t>
          </a:r>
        </a:p>
      </dgm:t>
    </dgm:pt>
    <dgm:pt modelId="{F0EBB0F6-B395-4C9A-8B8F-FF47B26940AA}" type="parTrans" cxnId="{78F80637-766D-4896-94C1-E879B2B1421F}">
      <dgm:prSet/>
      <dgm:spPr/>
      <dgm:t>
        <a:bodyPr/>
        <a:lstStyle/>
        <a:p>
          <a:endParaRPr lang="en-US"/>
        </a:p>
      </dgm:t>
    </dgm:pt>
    <dgm:pt modelId="{C8C348E6-6671-4935-A6E6-AC315916CC4A}" type="sibTrans" cxnId="{78F80637-766D-4896-94C1-E879B2B1421F}">
      <dgm:prSet/>
      <dgm:spPr/>
      <dgm:t>
        <a:bodyPr/>
        <a:lstStyle/>
        <a:p>
          <a:endParaRPr lang="en-US"/>
        </a:p>
      </dgm:t>
    </dgm:pt>
    <dgm:pt modelId="{7B12D92C-6038-4D8B-AFD9-F65E3E29E0F8}">
      <dgm:prSet/>
      <dgm:spPr/>
      <dgm:t>
        <a:bodyPr/>
        <a:lstStyle/>
        <a:p>
          <a:r>
            <a:rPr lang="en-US" dirty="0"/>
            <a:t>Semi-Supervised Node Classification</a:t>
          </a:r>
        </a:p>
      </dgm:t>
    </dgm:pt>
    <dgm:pt modelId="{A4E19D07-ED2C-45C1-9858-CAAC2E5A3AF0}" type="parTrans" cxnId="{C5BA8B9A-73BD-4482-AE2F-35FDBD38E39A}">
      <dgm:prSet/>
      <dgm:spPr/>
      <dgm:t>
        <a:bodyPr/>
        <a:lstStyle/>
        <a:p>
          <a:endParaRPr lang="en-US"/>
        </a:p>
      </dgm:t>
    </dgm:pt>
    <dgm:pt modelId="{B382C865-F601-4E24-A03F-452D3686CB82}" type="sibTrans" cxnId="{C5BA8B9A-73BD-4482-AE2F-35FDBD38E39A}">
      <dgm:prSet/>
      <dgm:spPr/>
      <dgm:t>
        <a:bodyPr/>
        <a:lstStyle/>
        <a:p>
          <a:endParaRPr lang="en-US"/>
        </a:p>
      </dgm:t>
    </dgm:pt>
    <dgm:pt modelId="{FEE3283E-5741-4DE2-8154-E4A08398A687}">
      <dgm:prSet/>
      <dgm:spPr/>
      <dgm:t>
        <a:bodyPr/>
        <a:lstStyle/>
        <a:p>
          <a:r>
            <a:rPr lang="en-US" dirty="0"/>
            <a:t>Experimental Set-up</a:t>
          </a:r>
        </a:p>
      </dgm:t>
    </dgm:pt>
    <dgm:pt modelId="{B1EC8551-4F2D-4ACD-9A22-BD262FA62AAA}" type="parTrans" cxnId="{644441CA-B1C0-40B6-867F-34F592977477}">
      <dgm:prSet/>
      <dgm:spPr/>
      <dgm:t>
        <a:bodyPr/>
        <a:lstStyle/>
        <a:p>
          <a:endParaRPr lang="en-US"/>
        </a:p>
      </dgm:t>
    </dgm:pt>
    <dgm:pt modelId="{7BF46D9A-786D-4DA1-A927-7156F629C40C}" type="sibTrans" cxnId="{644441CA-B1C0-40B6-867F-34F592977477}">
      <dgm:prSet/>
      <dgm:spPr/>
      <dgm:t>
        <a:bodyPr/>
        <a:lstStyle/>
        <a:p>
          <a:endParaRPr lang="en-US"/>
        </a:p>
      </dgm:t>
    </dgm:pt>
    <dgm:pt modelId="{EFBED312-5675-478E-BAF6-3915FC5DD7B5}">
      <dgm:prSet/>
      <dgm:spPr/>
      <dgm:t>
        <a:bodyPr/>
        <a:lstStyle/>
        <a:p>
          <a:r>
            <a:rPr lang="en-US" dirty="0"/>
            <a:t> Results discussion </a:t>
          </a:r>
        </a:p>
      </dgm:t>
    </dgm:pt>
    <dgm:pt modelId="{FF79B5A8-555D-4F12-B546-FE8A571B75A2}" type="parTrans" cxnId="{CCC39084-AC61-4115-90BD-729A85365872}">
      <dgm:prSet/>
      <dgm:spPr/>
      <dgm:t>
        <a:bodyPr/>
        <a:lstStyle/>
        <a:p>
          <a:endParaRPr lang="en-US"/>
        </a:p>
      </dgm:t>
    </dgm:pt>
    <dgm:pt modelId="{669BF8EC-AE4E-4B70-8D54-E9461D546460}" type="sibTrans" cxnId="{CCC39084-AC61-4115-90BD-729A85365872}">
      <dgm:prSet/>
      <dgm:spPr/>
      <dgm:t>
        <a:bodyPr/>
        <a:lstStyle/>
        <a:p>
          <a:endParaRPr lang="en-US"/>
        </a:p>
      </dgm:t>
    </dgm:pt>
    <dgm:pt modelId="{823B5F04-0968-4D0E-9CA8-65058FA1C7A0}">
      <dgm:prSet/>
      <dgm:spPr/>
      <dgm:t>
        <a:bodyPr/>
        <a:lstStyle/>
        <a:p>
          <a:r>
            <a:rPr lang="en-US" dirty="0" err="1"/>
            <a:t>Weisfeiler</a:t>
          </a:r>
          <a:r>
            <a:rPr lang="en-US" dirty="0"/>
            <a:t>-Lehman Algorithm </a:t>
          </a:r>
        </a:p>
      </dgm:t>
    </dgm:pt>
    <dgm:pt modelId="{002C5421-A44B-4D3C-A904-E05796132C84}" type="parTrans" cxnId="{09737291-7977-486A-A604-8ED5E272A892}">
      <dgm:prSet/>
      <dgm:spPr/>
      <dgm:t>
        <a:bodyPr/>
        <a:lstStyle/>
        <a:p>
          <a:endParaRPr lang="en-US"/>
        </a:p>
      </dgm:t>
    </dgm:pt>
    <dgm:pt modelId="{52953BF2-21E4-431E-ACD7-7B99CA14C46E}" type="sibTrans" cxnId="{09737291-7977-486A-A604-8ED5E272A892}">
      <dgm:prSet/>
      <dgm:spPr/>
      <dgm:t>
        <a:bodyPr/>
        <a:lstStyle/>
        <a:p>
          <a:endParaRPr lang="en-US"/>
        </a:p>
      </dgm:t>
    </dgm:pt>
    <dgm:pt modelId="{2AA576A8-CB7D-4AF6-AC03-D4072040F1DE}">
      <dgm:prSet/>
      <dgm:spPr/>
      <dgm:t>
        <a:bodyPr/>
        <a:lstStyle/>
        <a:p>
          <a:r>
            <a:rPr lang="en-US" dirty="0"/>
            <a:t>Conclusion </a:t>
          </a:r>
        </a:p>
      </dgm:t>
    </dgm:pt>
    <dgm:pt modelId="{EB75DB1E-BDCD-4726-92E3-5F3B8693748E}" type="parTrans" cxnId="{ECE4D99F-266B-4CB6-8C2F-CDEE1FA6E9F6}">
      <dgm:prSet/>
      <dgm:spPr/>
      <dgm:t>
        <a:bodyPr/>
        <a:lstStyle/>
        <a:p>
          <a:endParaRPr lang="en-US"/>
        </a:p>
      </dgm:t>
    </dgm:pt>
    <dgm:pt modelId="{9379D478-A350-44FF-885F-3FB5603C4D88}" type="sibTrans" cxnId="{ECE4D99F-266B-4CB6-8C2F-CDEE1FA6E9F6}">
      <dgm:prSet/>
      <dgm:spPr/>
      <dgm:t>
        <a:bodyPr/>
        <a:lstStyle/>
        <a:p>
          <a:endParaRPr lang="en-US"/>
        </a:p>
      </dgm:t>
    </dgm:pt>
    <dgm:pt modelId="{A6C79DCD-C743-4BAE-A370-410B5FED3AF7}" type="pres">
      <dgm:prSet presAssocID="{E312CBD1-F680-4A3A-B4DD-A53D386DF2DB}" presName="linear" presStyleCnt="0">
        <dgm:presLayoutVars>
          <dgm:animLvl val="lvl"/>
          <dgm:resizeHandles val="exact"/>
        </dgm:presLayoutVars>
      </dgm:prSet>
      <dgm:spPr/>
    </dgm:pt>
    <dgm:pt modelId="{76C7097B-F05F-4676-9889-E706AB522615}" type="pres">
      <dgm:prSet presAssocID="{C0CE184E-C4F8-4DD1-8F77-8EE693268187}" presName="parentText" presStyleLbl="node1" presStyleIdx="0" presStyleCnt="8">
        <dgm:presLayoutVars>
          <dgm:chMax val="0"/>
          <dgm:bulletEnabled val="1"/>
        </dgm:presLayoutVars>
      </dgm:prSet>
      <dgm:spPr/>
    </dgm:pt>
    <dgm:pt modelId="{205DF6B4-7C3C-44BC-9343-4C297EAE5D93}" type="pres">
      <dgm:prSet presAssocID="{38C2E026-21BA-4A66-9AF5-1416A35D64C3}" presName="spacer" presStyleCnt="0"/>
      <dgm:spPr/>
    </dgm:pt>
    <dgm:pt modelId="{E075BF72-7009-4CBE-AE43-DACAF5C804C9}" type="pres">
      <dgm:prSet presAssocID="{68D0BF82-1EFA-4D30-8A31-AE399C664063}" presName="parentText" presStyleLbl="node1" presStyleIdx="1" presStyleCnt="8">
        <dgm:presLayoutVars>
          <dgm:chMax val="0"/>
          <dgm:bulletEnabled val="1"/>
        </dgm:presLayoutVars>
      </dgm:prSet>
      <dgm:spPr/>
    </dgm:pt>
    <dgm:pt modelId="{96DBC63D-28E9-4259-B45B-6F941BCA7E93}" type="pres">
      <dgm:prSet presAssocID="{F69CB937-702A-437A-959C-7BE789337D68}" presName="spacer" presStyleCnt="0"/>
      <dgm:spPr/>
    </dgm:pt>
    <dgm:pt modelId="{A7031E97-6E69-46CE-B2ED-96C15221F9D6}" type="pres">
      <dgm:prSet presAssocID="{2E171AD4-BD0C-4BED-964B-837CFE001A2B}" presName="parentText" presStyleLbl="node1" presStyleIdx="2" presStyleCnt="8">
        <dgm:presLayoutVars>
          <dgm:chMax val="0"/>
          <dgm:bulletEnabled val="1"/>
        </dgm:presLayoutVars>
      </dgm:prSet>
      <dgm:spPr/>
    </dgm:pt>
    <dgm:pt modelId="{B2590DE0-DC8D-46EC-8E12-BDE371B1D8F5}" type="pres">
      <dgm:prSet presAssocID="{C8C348E6-6671-4935-A6E6-AC315916CC4A}" presName="spacer" presStyleCnt="0"/>
      <dgm:spPr/>
    </dgm:pt>
    <dgm:pt modelId="{C1076B40-BAF8-418D-9481-B7ACDE515629}" type="pres">
      <dgm:prSet presAssocID="{7B12D92C-6038-4D8B-AFD9-F65E3E29E0F8}" presName="parentText" presStyleLbl="node1" presStyleIdx="3" presStyleCnt="8">
        <dgm:presLayoutVars>
          <dgm:chMax val="0"/>
          <dgm:bulletEnabled val="1"/>
        </dgm:presLayoutVars>
      </dgm:prSet>
      <dgm:spPr/>
    </dgm:pt>
    <dgm:pt modelId="{CB616F27-C276-4A73-9D91-4726E78230B2}" type="pres">
      <dgm:prSet presAssocID="{B382C865-F601-4E24-A03F-452D3686CB82}" presName="spacer" presStyleCnt="0"/>
      <dgm:spPr/>
    </dgm:pt>
    <dgm:pt modelId="{454737B7-DDA4-4130-B739-FCC65BFE438A}" type="pres">
      <dgm:prSet presAssocID="{FEE3283E-5741-4DE2-8154-E4A08398A687}" presName="parentText" presStyleLbl="node1" presStyleIdx="4" presStyleCnt="8">
        <dgm:presLayoutVars>
          <dgm:chMax val="0"/>
          <dgm:bulletEnabled val="1"/>
        </dgm:presLayoutVars>
      </dgm:prSet>
      <dgm:spPr/>
    </dgm:pt>
    <dgm:pt modelId="{D73C54AD-9FB4-46FF-81A5-79BCD4F2C7F1}" type="pres">
      <dgm:prSet presAssocID="{7BF46D9A-786D-4DA1-A927-7156F629C40C}" presName="spacer" presStyleCnt="0"/>
      <dgm:spPr/>
    </dgm:pt>
    <dgm:pt modelId="{E746BFA5-A5DC-404B-B3EA-DE1B5156D598}" type="pres">
      <dgm:prSet presAssocID="{EFBED312-5675-478E-BAF6-3915FC5DD7B5}" presName="parentText" presStyleLbl="node1" presStyleIdx="5" presStyleCnt="8">
        <dgm:presLayoutVars>
          <dgm:chMax val="0"/>
          <dgm:bulletEnabled val="1"/>
        </dgm:presLayoutVars>
      </dgm:prSet>
      <dgm:spPr/>
    </dgm:pt>
    <dgm:pt modelId="{AFBABCB1-BB6F-438F-B7DA-3B2EE3987A28}" type="pres">
      <dgm:prSet presAssocID="{669BF8EC-AE4E-4B70-8D54-E9461D546460}" presName="spacer" presStyleCnt="0"/>
      <dgm:spPr/>
    </dgm:pt>
    <dgm:pt modelId="{BBEB442D-4327-4439-983E-176F844E27CF}" type="pres">
      <dgm:prSet presAssocID="{823B5F04-0968-4D0E-9CA8-65058FA1C7A0}" presName="parentText" presStyleLbl="node1" presStyleIdx="6" presStyleCnt="8">
        <dgm:presLayoutVars>
          <dgm:chMax val="0"/>
          <dgm:bulletEnabled val="1"/>
        </dgm:presLayoutVars>
      </dgm:prSet>
      <dgm:spPr/>
    </dgm:pt>
    <dgm:pt modelId="{F5050E25-6B9D-4E87-9450-53B829211072}" type="pres">
      <dgm:prSet presAssocID="{52953BF2-21E4-431E-ACD7-7B99CA14C46E}" presName="spacer" presStyleCnt="0"/>
      <dgm:spPr/>
    </dgm:pt>
    <dgm:pt modelId="{0851C08B-1035-4017-8E72-95D4558A4419}" type="pres">
      <dgm:prSet presAssocID="{2AA576A8-CB7D-4AF6-AC03-D4072040F1DE}" presName="parentText" presStyleLbl="node1" presStyleIdx="7" presStyleCnt="8">
        <dgm:presLayoutVars>
          <dgm:chMax val="0"/>
          <dgm:bulletEnabled val="1"/>
        </dgm:presLayoutVars>
      </dgm:prSet>
      <dgm:spPr/>
    </dgm:pt>
  </dgm:ptLst>
  <dgm:cxnLst>
    <dgm:cxn modelId="{44657602-E868-49F5-A5A8-E80477208CBB}" type="presOf" srcId="{823B5F04-0968-4D0E-9CA8-65058FA1C7A0}" destId="{BBEB442D-4327-4439-983E-176F844E27CF}" srcOrd="0" destOrd="0" presId="urn:microsoft.com/office/officeart/2005/8/layout/vList2"/>
    <dgm:cxn modelId="{5C98970E-9942-4CBF-8E10-26BBB810963F}" type="presOf" srcId="{E312CBD1-F680-4A3A-B4DD-A53D386DF2DB}" destId="{A6C79DCD-C743-4BAE-A370-410B5FED3AF7}" srcOrd="0" destOrd="0" presId="urn:microsoft.com/office/officeart/2005/8/layout/vList2"/>
    <dgm:cxn modelId="{78F80637-766D-4896-94C1-E879B2B1421F}" srcId="{E312CBD1-F680-4A3A-B4DD-A53D386DF2DB}" destId="{2E171AD4-BD0C-4BED-964B-837CFE001A2B}" srcOrd="2" destOrd="0" parTransId="{F0EBB0F6-B395-4C9A-8B8F-FF47B26940AA}" sibTransId="{C8C348E6-6671-4935-A6E6-AC315916CC4A}"/>
    <dgm:cxn modelId="{00F74D43-3E4D-4801-A839-EB1A51B59C8B}" type="presOf" srcId="{EFBED312-5675-478E-BAF6-3915FC5DD7B5}" destId="{E746BFA5-A5DC-404B-B3EA-DE1B5156D598}" srcOrd="0" destOrd="0" presId="urn:microsoft.com/office/officeart/2005/8/layout/vList2"/>
    <dgm:cxn modelId="{424CF37C-41C8-46B6-8B61-E966E4E5C82D}" srcId="{E312CBD1-F680-4A3A-B4DD-A53D386DF2DB}" destId="{C0CE184E-C4F8-4DD1-8F77-8EE693268187}" srcOrd="0" destOrd="0" parTransId="{28976741-1A61-42F7-A90B-E6B8F4EF0E5F}" sibTransId="{38C2E026-21BA-4A66-9AF5-1416A35D64C3}"/>
    <dgm:cxn modelId="{CCC39084-AC61-4115-90BD-729A85365872}" srcId="{E312CBD1-F680-4A3A-B4DD-A53D386DF2DB}" destId="{EFBED312-5675-478E-BAF6-3915FC5DD7B5}" srcOrd="5" destOrd="0" parTransId="{FF79B5A8-555D-4F12-B546-FE8A571B75A2}" sibTransId="{669BF8EC-AE4E-4B70-8D54-E9461D546460}"/>
    <dgm:cxn modelId="{09737291-7977-486A-A604-8ED5E272A892}" srcId="{E312CBD1-F680-4A3A-B4DD-A53D386DF2DB}" destId="{823B5F04-0968-4D0E-9CA8-65058FA1C7A0}" srcOrd="6" destOrd="0" parTransId="{002C5421-A44B-4D3C-A904-E05796132C84}" sibTransId="{52953BF2-21E4-431E-ACD7-7B99CA14C46E}"/>
    <dgm:cxn modelId="{2C08C199-7E34-4D58-9795-221EDA2B55ED}" type="presOf" srcId="{C0CE184E-C4F8-4DD1-8F77-8EE693268187}" destId="{76C7097B-F05F-4676-9889-E706AB522615}" srcOrd="0" destOrd="0" presId="urn:microsoft.com/office/officeart/2005/8/layout/vList2"/>
    <dgm:cxn modelId="{C5BA8B9A-73BD-4482-AE2F-35FDBD38E39A}" srcId="{E312CBD1-F680-4A3A-B4DD-A53D386DF2DB}" destId="{7B12D92C-6038-4D8B-AFD9-F65E3E29E0F8}" srcOrd="3" destOrd="0" parTransId="{A4E19D07-ED2C-45C1-9858-CAAC2E5A3AF0}" sibTransId="{B382C865-F601-4E24-A03F-452D3686CB82}"/>
    <dgm:cxn modelId="{ECE4D99F-266B-4CB6-8C2F-CDEE1FA6E9F6}" srcId="{E312CBD1-F680-4A3A-B4DD-A53D386DF2DB}" destId="{2AA576A8-CB7D-4AF6-AC03-D4072040F1DE}" srcOrd="7" destOrd="0" parTransId="{EB75DB1E-BDCD-4726-92E3-5F3B8693748E}" sibTransId="{9379D478-A350-44FF-885F-3FB5603C4D88}"/>
    <dgm:cxn modelId="{29972DA5-28B8-4ADB-BC11-7020081466D2}" type="presOf" srcId="{2E171AD4-BD0C-4BED-964B-837CFE001A2B}" destId="{A7031E97-6E69-46CE-B2ED-96C15221F9D6}" srcOrd="0" destOrd="0" presId="urn:microsoft.com/office/officeart/2005/8/layout/vList2"/>
    <dgm:cxn modelId="{6B5CD8AF-8655-42CA-A64C-0B9663257488}" type="presOf" srcId="{68D0BF82-1EFA-4D30-8A31-AE399C664063}" destId="{E075BF72-7009-4CBE-AE43-DACAF5C804C9}" srcOrd="0" destOrd="0" presId="urn:microsoft.com/office/officeart/2005/8/layout/vList2"/>
    <dgm:cxn modelId="{253BDAC1-F03F-46E9-9A83-0C79AEEA00E6}" type="presOf" srcId="{2AA576A8-CB7D-4AF6-AC03-D4072040F1DE}" destId="{0851C08B-1035-4017-8E72-95D4558A4419}" srcOrd="0" destOrd="0" presId="urn:microsoft.com/office/officeart/2005/8/layout/vList2"/>
    <dgm:cxn modelId="{CA761BCA-3F02-4759-B0E2-333AAF4483EE}" srcId="{E312CBD1-F680-4A3A-B4DD-A53D386DF2DB}" destId="{68D0BF82-1EFA-4D30-8A31-AE399C664063}" srcOrd="1" destOrd="0" parTransId="{FC6670FE-42AE-44E9-90B3-9870490C8E7B}" sibTransId="{F69CB937-702A-437A-959C-7BE789337D68}"/>
    <dgm:cxn modelId="{644441CA-B1C0-40B6-867F-34F592977477}" srcId="{E312CBD1-F680-4A3A-B4DD-A53D386DF2DB}" destId="{FEE3283E-5741-4DE2-8154-E4A08398A687}" srcOrd="4" destOrd="0" parTransId="{B1EC8551-4F2D-4ACD-9A22-BD262FA62AAA}" sibTransId="{7BF46D9A-786D-4DA1-A927-7156F629C40C}"/>
    <dgm:cxn modelId="{03884CEE-DA33-473A-B710-E3290A942EE7}" type="presOf" srcId="{7B12D92C-6038-4D8B-AFD9-F65E3E29E0F8}" destId="{C1076B40-BAF8-418D-9481-B7ACDE515629}" srcOrd="0" destOrd="0" presId="urn:microsoft.com/office/officeart/2005/8/layout/vList2"/>
    <dgm:cxn modelId="{AC54E7F8-C289-4FE7-9556-4E429B15C877}" type="presOf" srcId="{FEE3283E-5741-4DE2-8154-E4A08398A687}" destId="{454737B7-DDA4-4130-B739-FCC65BFE438A}" srcOrd="0" destOrd="0" presId="urn:microsoft.com/office/officeart/2005/8/layout/vList2"/>
    <dgm:cxn modelId="{D1AFF363-B1DB-4419-96DE-74FB92B4BCD2}" type="presParOf" srcId="{A6C79DCD-C743-4BAE-A370-410B5FED3AF7}" destId="{76C7097B-F05F-4676-9889-E706AB522615}" srcOrd="0" destOrd="0" presId="urn:microsoft.com/office/officeart/2005/8/layout/vList2"/>
    <dgm:cxn modelId="{883757A1-2AAD-4780-ADCA-33492898A257}" type="presParOf" srcId="{A6C79DCD-C743-4BAE-A370-410B5FED3AF7}" destId="{205DF6B4-7C3C-44BC-9343-4C297EAE5D93}" srcOrd="1" destOrd="0" presId="urn:microsoft.com/office/officeart/2005/8/layout/vList2"/>
    <dgm:cxn modelId="{385FC614-BD04-40F3-9CD6-CC8E0058C77A}" type="presParOf" srcId="{A6C79DCD-C743-4BAE-A370-410B5FED3AF7}" destId="{E075BF72-7009-4CBE-AE43-DACAF5C804C9}" srcOrd="2" destOrd="0" presId="urn:microsoft.com/office/officeart/2005/8/layout/vList2"/>
    <dgm:cxn modelId="{9BB5ED07-8B85-41DE-BADA-4CF62D338E8F}" type="presParOf" srcId="{A6C79DCD-C743-4BAE-A370-410B5FED3AF7}" destId="{96DBC63D-28E9-4259-B45B-6F941BCA7E93}" srcOrd="3" destOrd="0" presId="urn:microsoft.com/office/officeart/2005/8/layout/vList2"/>
    <dgm:cxn modelId="{D4AC225E-3DAD-4F44-B5B3-9D80F6E7EDC4}" type="presParOf" srcId="{A6C79DCD-C743-4BAE-A370-410B5FED3AF7}" destId="{A7031E97-6E69-46CE-B2ED-96C15221F9D6}" srcOrd="4" destOrd="0" presId="urn:microsoft.com/office/officeart/2005/8/layout/vList2"/>
    <dgm:cxn modelId="{34CC2102-0312-456B-AA7F-E85BA6495210}" type="presParOf" srcId="{A6C79DCD-C743-4BAE-A370-410B5FED3AF7}" destId="{B2590DE0-DC8D-46EC-8E12-BDE371B1D8F5}" srcOrd="5" destOrd="0" presId="urn:microsoft.com/office/officeart/2005/8/layout/vList2"/>
    <dgm:cxn modelId="{2E0F614E-066D-4562-9154-1BD712C9B0AF}" type="presParOf" srcId="{A6C79DCD-C743-4BAE-A370-410B5FED3AF7}" destId="{C1076B40-BAF8-418D-9481-B7ACDE515629}" srcOrd="6" destOrd="0" presId="urn:microsoft.com/office/officeart/2005/8/layout/vList2"/>
    <dgm:cxn modelId="{E0A7B2AE-AF96-4EC2-AA79-FE3E2E72C54C}" type="presParOf" srcId="{A6C79DCD-C743-4BAE-A370-410B5FED3AF7}" destId="{CB616F27-C276-4A73-9D91-4726E78230B2}" srcOrd="7" destOrd="0" presId="urn:microsoft.com/office/officeart/2005/8/layout/vList2"/>
    <dgm:cxn modelId="{BC08600F-3BD2-4B48-A505-0D590DDAAF68}" type="presParOf" srcId="{A6C79DCD-C743-4BAE-A370-410B5FED3AF7}" destId="{454737B7-DDA4-4130-B739-FCC65BFE438A}" srcOrd="8" destOrd="0" presId="urn:microsoft.com/office/officeart/2005/8/layout/vList2"/>
    <dgm:cxn modelId="{BAB92B43-BC60-4CBD-AA3C-83C7094A55B4}" type="presParOf" srcId="{A6C79DCD-C743-4BAE-A370-410B5FED3AF7}" destId="{D73C54AD-9FB4-46FF-81A5-79BCD4F2C7F1}" srcOrd="9" destOrd="0" presId="urn:microsoft.com/office/officeart/2005/8/layout/vList2"/>
    <dgm:cxn modelId="{7B1418F5-1C18-4C2D-BDAF-0511F0693CCD}" type="presParOf" srcId="{A6C79DCD-C743-4BAE-A370-410B5FED3AF7}" destId="{E746BFA5-A5DC-404B-B3EA-DE1B5156D598}" srcOrd="10" destOrd="0" presId="urn:microsoft.com/office/officeart/2005/8/layout/vList2"/>
    <dgm:cxn modelId="{EDF46B40-8A3F-428C-A285-B03D201D27FA}" type="presParOf" srcId="{A6C79DCD-C743-4BAE-A370-410B5FED3AF7}" destId="{AFBABCB1-BB6F-438F-B7DA-3B2EE3987A28}" srcOrd="11" destOrd="0" presId="urn:microsoft.com/office/officeart/2005/8/layout/vList2"/>
    <dgm:cxn modelId="{5CC6CFA8-E7AD-4AD4-AAE2-FD81714ECEEF}" type="presParOf" srcId="{A6C79DCD-C743-4BAE-A370-410B5FED3AF7}" destId="{BBEB442D-4327-4439-983E-176F844E27CF}" srcOrd="12" destOrd="0" presId="urn:microsoft.com/office/officeart/2005/8/layout/vList2"/>
    <dgm:cxn modelId="{7E9A407E-78D9-425D-ABF7-56C4EFDEBB12}" type="presParOf" srcId="{A6C79DCD-C743-4BAE-A370-410B5FED3AF7}" destId="{F5050E25-6B9D-4E87-9450-53B829211072}" srcOrd="13" destOrd="0" presId="urn:microsoft.com/office/officeart/2005/8/layout/vList2"/>
    <dgm:cxn modelId="{3821F640-9402-49F0-83F1-00FACEF37B45}" type="presParOf" srcId="{A6C79DCD-C743-4BAE-A370-410B5FED3AF7}" destId="{0851C08B-1035-4017-8E72-95D4558A4419}"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34BC15-E3FE-4622-A2F0-5896F2F6D130}"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28E77339-551C-4B4B-BAB9-82F67F0896AC}">
      <dgm:prSet custT="1"/>
      <dgm:spPr/>
      <dgm:t>
        <a:bodyPr/>
        <a:lstStyle/>
        <a:p>
          <a:r>
            <a:rPr lang="en-IN" sz="2800" dirty="0"/>
            <a:t>Convolution </a:t>
          </a:r>
          <a:endParaRPr lang="en-US" sz="2800" dirty="0"/>
        </a:p>
      </dgm:t>
    </dgm:pt>
    <dgm:pt modelId="{8B6EDCAC-2120-4EDC-9CB2-E1DE2998A443}" type="parTrans" cxnId="{FBE007AC-8DEA-413E-B3EF-4F5CD9973CE3}">
      <dgm:prSet/>
      <dgm:spPr/>
      <dgm:t>
        <a:bodyPr/>
        <a:lstStyle/>
        <a:p>
          <a:endParaRPr lang="en-US" sz="1600"/>
        </a:p>
      </dgm:t>
    </dgm:pt>
    <dgm:pt modelId="{88821F9A-E08E-42C8-BBD6-ECCD9F0355DD}" type="sibTrans" cxnId="{FBE007AC-8DEA-413E-B3EF-4F5CD9973CE3}">
      <dgm:prSet/>
      <dgm:spPr/>
      <dgm:t>
        <a:bodyPr/>
        <a:lstStyle/>
        <a:p>
          <a:endParaRPr lang="en-US" sz="1600"/>
        </a:p>
      </dgm:t>
    </dgm:pt>
    <dgm:pt modelId="{218ADCEB-BF6D-496E-A9D4-21BBDEB0DA0B}">
      <dgm:prSet custT="1"/>
      <dgm:spPr/>
      <dgm:t>
        <a:bodyPr/>
        <a:lstStyle/>
        <a:p>
          <a:r>
            <a:rPr lang="en-IN" sz="2800" dirty="0"/>
            <a:t>Time series </a:t>
          </a:r>
          <a:endParaRPr lang="en-US" sz="2800" dirty="0"/>
        </a:p>
      </dgm:t>
    </dgm:pt>
    <dgm:pt modelId="{DE33F39F-9977-421A-AE2E-BE012C2D5F43}" type="parTrans" cxnId="{0F454672-1A35-40C7-9D04-2BEDFAA78A97}">
      <dgm:prSet/>
      <dgm:spPr/>
      <dgm:t>
        <a:bodyPr/>
        <a:lstStyle/>
        <a:p>
          <a:endParaRPr lang="en-US" sz="1600"/>
        </a:p>
      </dgm:t>
    </dgm:pt>
    <dgm:pt modelId="{CFE969AA-6B37-4389-8535-3DD2403683C1}" type="sibTrans" cxnId="{0F454672-1A35-40C7-9D04-2BEDFAA78A97}">
      <dgm:prSet/>
      <dgm:spPr/>
      <dgm:t>
        <a:bodyPr/>
        <a:lstStyle/>
        <a:p>
          <a:endParaRPr lang="en-US" sz="1600"/>
        </a:p>
      </dgm:t>
    </dgm:pt>
    <dgm:pt modelId="{3AB7C99A-0529-4A9C-80FB-8E6F71DAA4C6}">
      <dgm:prSet custT="1"/>
      <dgm:spPr/>
      <dgm:t>
        <a:bodyPr/>
        <a:lstStyle/>
        <a:p>
          <a:r>
            <a:rPr lang="en-IN" sz="2800" dirty="0"/>
            <a:t>Regular connectivity</a:t>
          </a:r>
          <a:endParaRPr lang="en-US" sz="2800" dirty="0"/>
        </a:p>
      </dgm:t>
    </dgm:pt>
    <dgm:pt modelId="{D814611A-DD95-4479-9525-31A01B522DA9}" type="parTrans" cxnId="{A1455465-B0D8-4C37-AF59-3E70A6330D80}">
      <dgm:prSet/>
      <dgm:spPr/>
      <dgm:t>
        <a:bodyPr/>
        <a:lstStyle/>
        <a:p>
          <a:endParaRPr lang="en-US" sz="1600"/>
        </a:p>
      </dgm:t>
    </dgm:pt>
    <dgm:pt modelId="{9B04E307-92F4-47D4-8119-C58887CF8A4B}" type="sibTrans" cxnId="{A1455465-B0D8-4C37-AF59-3E70A6330D80}">
      <dgm:prSet/>
      <dgm:spPr/>
      <dgm:t>
        <a:bodyPr/>
        <a:lstStyle/>
        <a:p>
          <a:endParaRPr lang="en-US" sz="1600"/>
        </a:p>
      </dgm:t>
    </dgm:pt>
    <dgm:pt modelId="{B6A7A186-8792-4B3D-86AE-7BDC57344D63}">
      <dgm:prSet custT="1"/>
      <dgm:spPr/>
      <dgm:t>
        <a:bodyPr/>
        <a:lstStyle/>
        <a:p>
          <a:r>
            <a:rPr lang="en-IN" sz="2800" dirty="0"/>
            <a:t>2D images, occasionally 3D tensors are  special cases of the graph learning problem</a:t>
          </a:r>
          <a:endParaRPr lang="en-US" sz="2800" dirty="0"/>
        </a:p>
      </dgm:t>
    </dgm:pt>
    <dgm:pt modelId="{82638F55-2973-40F5-AF26-203ACC8A0200}" type="parTrans" cxnId="{A66B38DF-4254-4508-A9D2-95A8316AA76B}">
      <dgm:prSet/>
      <dgm:spPr/>
      <dgm:t>
        <a:bodyPr/>
        <a:lstStyle/>
        <a:p>
          <a:endParaRPr lang="en-US"/>
        </a:p>
      </dgm:t>
    </dgm:pt>
    <dgm:pt modelId="{44FFD88D-D783-4079-B9A6-89384334840C}" type="sibTrans" cxnId="{A66B38DF-4254-4508-A9D2-95A8316AA76B}">
      <dgm:prSet/>
      <dgm:spPr/>
      <dgm:t>
        <a:bodyPr/>
        <a:lstStyle/>
        <a:p>
          <a:endParaRPr lang="en-US"/>
        </a:p>
      </dgm:t>
    </dgm:pt>
    <dgm:pt modelId="{67D1F976-773E-4F82-94CF-6291FC0BA43B}">
      <dgm:prSet custT="1"/>
      <dgm:spPr/>
      <dgm:t>
        <a:bodyPr/>
        <a:lstStyle/>
        <a:p>
          <a:endParaRPr lang="en-US" sz="2800" dirty="0"/>
        </a:p>
      </dgm:t>
    </dgm:pt>
    <dgm:pt modelId="{828E1864-4D9F-4CA0-8653-63C3F9B76BA6}" type="parTrans" cxnId="{35F3DC58-54A4-4814-AF4F-12C6E2E1F4FF}">
      <dgm:prSet/>
      <dgm:spPr/>
      <dgm:t>
        <a:bodyPr/>
        <a:lstStyle/>
        <a:p>
          <a:endParaRPr lang="en-US"/>
        </a:p>
      </dgm:t>
    </dgm:pt>
    <dgm:pt modelId="{99728B37-D1D6-48E8-8755-DD44B6E3133C}" type="sibTrans" cxnId="{35F3DC58-54A4-4814-AF4F-12C6E2E1F4FF}">
      <dgm:prSet/>
      <dgm:spPr/>
      <dgm:t>
        <a:bodyPr/>
        <a:lstStyle/>
        <a:p>
          <a:endParaRPr lang="en-US"/>
        </a:p>
      </dgm:t>
    </dgm:pt>
    <dgm:pt modelId="{AAE63045-CCB8-4224-B669-FC7534BADDF7}">
      <dgm:prSet custT="1"/>
      <dgm:spPr/>
      <dgm:t>
        <a:bodyPr/>
        <a:lstStyle/>
        <a:p>
          <a:endParaRPr lang="en-US" sz="2800" dirty="0"/>
        </a:p>
      </dgm:t>
    </dgm:pt>
    <dgm:pt modelId="{FAE8E82C-75FF-4F8A-9233-F3A6592A11EB}" type="parTrans" cxnId="{F48E58CA-430A-4121-BCFA-0FC1374F94C4}">
      <dgm:prSet/>
      <dgm:spPr/>
      <dgm:t>
        <a:bodyPr/>
        <a:lstStyle/>
        <a:p>
          <a:endParaRPr lang="en-US"/>
        </a:p>
      </dgm:t>
    </dgm:pt>
    <dgm:pt modelId="{0DBC9575-B63F-49C8-858E-01D3F886E0F8}" type="sibTrans" cxnId="{F48E58CA-430A-4121-BCFA-0FC1374F94C4}">
      <dgm:prSet/>
      <dgm:spPr/>
      <dgm:t>
        <a:bodyPr/>
        <a:lstStyle/>
        <a:p>
          <a:endParaRPr lang="en-US"/>
        </a:p>
      </dgm:t>
    </dgm:pt>
    <dgm:pt modelId="{C11A986D-CD02-413C-A6E8-441DB282A5E2}">
      <dgm:prSet custT="1"/>
      <dgm:spPr/>
      <dgm:t>
        <a:bodyPr/>
        <a:lstStyle/>
        <a:p>
          <a:endParaRPr lang="en-US" sz="2800" dirty="0"/>
        </a:p>
      </dgm:t>
    </dgm:pt>
    <dgm:pt modelId="{6DCBFE98-B9E7-40A3-945B-50FB524A782C}" type="parTrans" cxnId="{FEFEBCE9-235C-4136-AE29-C232778AC0EF}">
      <dgm:prSet/>
      <dgm:spPr/>
      <dgm:t>
        <a:bodyPr/>
        <a:lstStyle/>
        <a:p>
          <a:endParaRPr lang="en-US"/>
        </a:p>
      </dgm:t>
    </dgm:pt>
    <dgm:pt modelId="{8F3AB3AF-AD0C-4717-B514-83212D6E2506}" type="sibTrans" cxnId="{FEFEBCE9-235C-4136-AE29-C232778AC0EF}">
      <dgm:prSet/>
      <dgm:spPr/>
      <dgm:t>
        <a:bodyPr/>
        <a:lstStyle/>
        <a:p>
          <a:endParaRPr lang="en-US"/>
        </a:p>
      </dgm:t>
    </dgm:pt>
    <dgm:pt modelId="{3694E1BE-6CEB-4A0D-91BD-542F610E13E1}" type="pres">
      <dgm:prSet presAssocID="{5B34BC15-E3FE-4622-A2F0-5896F2F6D130}" presName="linear" presStyleCnt="0">
        <dgm:presLayoutVars>
          <dgm:dir/>
          <dgm:animLvl val="lvl"/>
          <dgm:resizeHandles val="exact"/>
        </dgm:presLayoutVars>
      </dgm:prSet>
      <dgm:spPr/>
    </dgm:pt>
    <dgm:pt modelId="{3CFA204E-B605-49CC-BAF8-C5AEAF289827}" type="pres">
      <dgm:prSet presAssocID="{28E77339-551C-4B4B-BAB9-82F67F0896AC}" presName="parentLin" presStyleCnt="0"/>
      <dgm:spPr/>
    </dgm:pt>
    <dgm:pt modelId="{267A0688-100F-4D3D-B5CA-A687CEC0D355}" type="pres">
      <dgm:prSet presAssocID="{28E77339-551C-4B4B-BAB9-82F67F0896AC}" presName="parentLeftMargin" presStyleLbl="node1" presStyleIdx="0" presStyleCnt="1"/>
      <dgm:spPr/>
    </dgm:pt>
    <dgm:pt modelId="{019BBBB8-B13D-49D1-A01B-A6F1C48E6195}" type="pres">
      <dgm:prSet presAssocID="{28E77339-551C-4B4B-BAB9-82F67F0896AC}" presName="parentText" presStyleLbl="node1" presStyleIdx="0" presStyleCnt="1" custLinFactX="-96136" custLinFactNeighborX="-100000" custLinFactNeighborY="5487">
        <dgm:presLayoutVars>
          <dgm:chMax val="0"/>
          <dgm:bulletEnabled val="1"/>
        </dgm:presLayoutVars>
      </dgm:prSet>
      <dgm:spPr/>
    </dgm:pt>
    <dgm:pt modelId="{D30E96C5-FEB4-46A4-BAE1-8A26A050F324}" type="pres">
      <dgm:prSet presAssocID="{28E77339-551C-4B4B-BAB9-82F67F0896AC}" presName="negativeSpace" presStyleCnt="0"/>
      <dgm:spPr/>
    </dgm:pt>
    <dgm:pt modelId="{F2C2D942-8171-43E0-A4D3-3042B1BEF9AD}" type="pres">
      <dgm:prSet presAssocID="{28E77339-551C-4B4B-BAB9-82F67F0896AC}" presName="childText" presStyleLbl="conFgAcc1" presStyleIdx="0" presStyleCnt="1" custLinFactNeighborX="-81937" custLinFactNeighborY="29998">
        <dgm:presLayoutVars>
          <dgm:bulletEnabled val="1"/>
        </dgm:presLayoutVars>
      </dgm:prSet>
      <dgm:spPr/>
    </dgm:pt>
  </dgm:ptLst>
  <dgm:cxnLst>
    <dgm:cxn modelId="{F2390307-87A8-4760-A215-9F3CD5BD7664}" type="presOf" srcId="{218ADCEB-BF6D-496E-A9D4-21BBDEB0DA0B}" destId="{F2C2D942-8171-43E0-A4D3-3042B1BEF9AD}" srcOrd="0" destOrd="1" presId="urn:microsoft.com/office/officeart/2005/8/layout/list1"/>
    <dgm:cxn modelId="{8C76372B-3A3B-4BA4-A542-B69EEE0C4DED}" type="presOf" srcId="{C11A986D-CD02-413C-A6E8-441DB282A5E2}" destId="{F2C2D942-8171-43E0-A4D3-3042B1BEF9AD}" srcOrd="0" destOrd="0" presId="urn:microsoft.com/office/officeart/2005/8/layout/list1"/>
    <dgm:cxn modelId="{3330CA39-BC14-49EC-9C8B-8A6FB88F0C43}" type="presOf" srcId="{5B34BC15-E3FE-4622-A2F0-5896F2F6D130}" destId="{3694E1BE-6CEB-4A0D-91BD-542F610E13E1}" srcOrd="0" destOrd="0" presId="urn:microsoft.com/office/officeart/2005/8/layout/list1"/>
    <dgm:cxn modelId="{A1455465-B0D8-4C37-AF59-3E70A6330D80}" srcId="{28E77339-551C-4B4B-BAB9-82F67F0896AC}" destId="{3AB7C99A-0529-4A9C-80FB-8E6F71DAA4C6}" srcOrd="3" destOrd="0" parTransId="{D814611A-DD95-4479-9525-31A01B522DA9}" sibTransId="{9B04E307-92F4-47D4-8119-C58887CF8A4B}"/>
    <dgm:cxn modelId="{E5677865-0DC3-48A6-A0C9-727EC100A688}" type="presOf" srcId="{AAE63045-CCB8-4224-B669-FC7534BADDF7}" destId="{F2C2D942-8171-43E0-A4D3-3042B1BEF9AD}" srcOrd="0" destOrd="4" presId="urn:microsoft.com/office/officeart/2005/8/layout/list1"/>
    <dgm:cxn modelId="{0F454672-1A35-40C7-9D04-2BEDFAA78A97}" srcId="{28E77339-551C-4B4B-BAB9-82F67F0896AC}" destId="{218ADCEB-BF6D-496E-A9D4-21BBDEB0DA0B}" srcOrd="1" destOrd="0" parTransId="{DE33F39F-9977-421A-AE2E-BE012C2D5F43}" sibTransId="{CFE969AA-6B37-4389-8535-3DD2403683C1}"/>
    <dgm:cxn modelId="{212FA954-6969-456B-8539-923BEF518A9D}" type="presOf" srcId="{28E77339-551C-4B4B-BAB9-82F67F0896AC}" destId="{267A0688-100F-4D3D-B5CA-A687CEC0D355}" srcOrd="0" destOrd="0" presId="urn:microsoft.com/office/officeart/2005/8/layout/list1"/>
    <dgm:cxn modelId="{35F3DC58-54A4-4814-AF4F-12C6E2E1F4FF}" srcId="{28E77339-551C-4B4B-BAB9-82F67F0896AC}" destId="{67D1F976-773E-4F82-94CF-6291FC0BA43B}" srcOrd="2" destOrd="0" parTransId="{828E1864-4D9F-4CA0-8653-63C3F9B76BA6}" sibTransId="{99728B37-D1D6-48E8-8755-DD44B6E3133C}"/>
    <dgm:cxn modelId="{6791BBA2-85EA-4C36-BB51-268599284E37}" type="presOf" srcId="{67D1F976-773E-4F82-94CF-6291FC0BA43B}" destId="{F2C2D942-8171-43E0-A4D3-3042B1BEF9AD}" srcOrd="0" destOrd="2" presId="urn:microsoft.com/office/officeart/2005/8/layout/list1"/>
    <dgm:cxn modelId="{FBE007AC-8DEA-413E-B3EF-4F5CD9973CE3}" srcId="{5B34BC15-E3FE-4622-A2F0-5896F2F6D130}" destId="{28E77339-551C-4B4B-BAB9-82F67F0896AC}" srcOrd="0" destOrd="0" parTransId="{8B6EDCAC-2120-4EDC-9CB2-E1DE2998A443}" sibTransId="{88821F9A-E08E-42C8-BBD6-ECCD9F0355DD}"/>
    <dgm:cxn modelId="{88C5D2B1-5082-4EE2-BC23-9C1A14BC14F2}" type="presOf" srcId="{3AB7C99A-0529-4A9C-80FB-8E6F71DAA4C6}" destId="{F2C2D942-8171-43E0-A4D3-3042B1BEF9AD}" srcOrd="0" destOrd="3" presId="urn:microsoft.com/office/officeart/2005/8/layout/list1"/>
    <dgm:cxn modelId="{F5C64DB4-2244-4E3F-B8FA-3C1B6B88AD57}" type="presOf" srcId="{B6A7A186-8792-4B3D-86AE-7BDC57344D63}" destId="{F2C2D942-8171-43E0-A4D3-3042B1BEF9AD}" srcOrd="0" destOrd="5" presId="urn:microsoft.com/office/officeart/2005/8/layout/list1"/>
    <dgm:cxn modelId="{8F7FA6C4-89D3-427D-BEEE-0F29D380CDFF}" type="presOf" srcId="{28E77339-551C-4B4B-BAB9-82F67F0896AC}" destId="{019BBBB8-B13D-49D1-A01B-A6F1C48E6195}" srcOrd="1" destOrd="0" presId="urn:microsoft.com/office/officeart/2005/8/layout/list1"/>
    <dgm:cxn modelId="{F48E58CA-430A-4121-BCFA-0FC1374F94C4}" srcId="{28E77339-551C-4B4B-BAB9-82F67F0896AC}" destId="{AAE63045-CCB8-4224-B669-FC7534BADDF7}" srcOrd="4" destOrd="0" parTransId="{FAE8E82C-75FF-4F8A-9233-F3A6592A11EB}" sibTransId="{0DBC9575-B63F-49C8-858E-01D3F886E0F8}"/>
    <dgm:cxn modelId="{A66B38DF-4254-4508-A9D2-95A8316AA76B}" srcId="{28E77339-551C-4B4B-BAB9-82F67F0896AC}" destId="{B6A7A186-8792-4B3D-86AE-7BDC57344D63}" srcOrd="5" destOrd="0" parTransId="{82638F55-2973-40F5-AF26-203ACC8A0200}" sibTransId="{44FFD88D-D783-4079-B9A6-89384334840C}"/>
    <dgm:cxn modelId="{FEFEBCE9-235C-4136-AE29-C232778AC0EF}" srcId="{28E77339-551C-4B4B-BAB9-82F67F0896AC}" destId="{C11A986D-CD02-413C-A6E8-441DB282A5E2}" srcOrd="0" destOrd="0" parTransId="{6DCBFE98-B9E7-40A3-945B-50FB524A782C}" sibTransId="{8F3AB3AF-AD0C-4717-B514-83212D6E2506}"/>
    <dgm:cxn modelId="{2D94A274-470A-458B-9E12-33B74BC873E5}" type="presParOf" srcId="{3694E1BE-6CEB-4A0D-91BD-542F610E13E1}" destId="{3CFA204E-B605-49CC-BAF8-C5AEAF289827}" srcOrd="0" destOrd="0" presId="urn:microsoft.com/office/officeart/2005/8/layout/list1"/>
    <dgm:cxn modelId="{80D851F2-923F-4E43-978E-569F1FF3E7A0}" type="presParOf" srcId="{3CFA204E-B605-49CC-BAF8-C5AEAF289827}" destId="{267A0688-100F-4D3D-B5CA-A687CEC0D355}" srcOrd="0" destOrd="0" presId="urn:microsoft.com/office/officeart/2005/8/layout/list1"/>
    <dgm:cxn modelId="{F70B342A-94F4-4890-B210-4CAE5DF730BA}" type="presParOf" srcId="{3CFA204E-B605-49CC-BAF8-C5AEAF289827}" destId="{019BBBB8-B13D-49D1-A01B-A6F1C48E6195}" srcOrd="1" destOrd="0" presId="urn:microsoft.com/office/officeart/2005/8/layout/list1"/>
    <dgm:cxn modelId="{6BF77E59-3454-4468-85FB-7DE5F2F54F56}" type="presParOf" srcId="{3694E1BE-6CEB-4A0D-91BD-542F610E13E1}" destId="{D30E96C5-FEB4-46A4-BAE1-8A26A050F324}" srcOrd="1" destOrd="0" presId="urn:microsoft.com/office/officeart/2005/8/layout/list1"/>
    <dgm:cxn modelId="{917C9842-158A-4CB5-80BC-735A17578888}" type="presParOf" srcId="{3694E1BE-6CEB-4A0D-91BD-542F610E13E1}" destId="{F2C2D942-8171-43E0-A4D3-3042B1BEF9A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7ABEC0-BCB5-4AB0-9DE8-3B021C8FCEBB}"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n-US"/>
        </a:p>
      </dgm:t>
    </dgm:pt>
    <dgm:pt modelId="{7D835191-AC7B-4EC0-96D8-32678B89758A}">
      <dgm:prSet phldrT="[Text]"/>
      <dgm:spPr/>
      <dgm:t>
        <a:bodyPr/>
        <a:lstStyle/>
        <a:p>
          <a:r>
            <a:rPr lang="en-US"/>
            <a:t>Graph Regularization Method</a:t>
          </a:r>
        </a:p>
      </dgm:t>
    </dgm:pt>
    <dgm:pt modelId="{9E51F04C-CAE0-4A66-9328-7CB62AEC73C3}" type="parTrans" cxnId="{48BB867D-6FDA-4735-81EE-EE601B98206F}">
      <dgm:prSet/>
      <dgm:spPr/>
      <dgm:t>
        <a:bodyPr/>
        <a:lstStyle/>
        <a:p>
          <a:endParaRPr lang="en-US"/>
        </a:p>
      </dgm:t>
    </dgm:pt>
    <dgm:pt modelId="{9EDB3B94-58C3-4D7B-86A8-98D531EE808B}" type="sibTrans" cxnId="{48BB867D-6FDA-4735-81EE-EE601B98206F}">
      <dgm:prSet/>
      <dgm:spPr/>
      <dgm:t>
        <a:bodyPr/>
        <a:lstStyle/>
        <a:p>
          <a:endParaRPr lang="en-US"/>
        </a:p>
      </dgm:t>
    </dgm:pt>
    <dgm:pt modelId="{7D96B2DB-803E-4348-9D14-25E3B785FA21}">
      <dgm:prSet phldrT="[Text]"/>
      <dgm:spPr/>
      <dgm:t>
        <a:bodyPr/>
        <a:lstStyle/>
        <a:p>
          <a:r>
            <a:rPr lang="en-US"/>
            <a:t>Limitation as assumes that edges encode mere similarity of the nodes</a:t>
          </a:r>
        </a:p>
      </dgm:t>
    </dgm:pt>
    <dgm:pt modelId="{A6B8F1A1-0CAA-454F-8401-EC5074F5981A}" type="parTrans" cxnId="{5CF38B9E-BCAC-4387-914D-C73EFB3AC84A}">
      <dgm:prSet/>
      <dgm:spPr/>
      <dgm:t>
        <a:bodyPr/>
        <a:lstStyle/>
        <a:p>
          <a:endParaRPr lang="en-US"/>
        </a:p>
      </dgm:t>
    </dgm:pt>
    <dgm:pt modelId="{F83B10AA-9D53-4FBC-9349-C526A3814CAC}" type="sibTrans" cxnId="{5CF38B9E-BCAC-4387-914D-C73EFB3AC84A}">
      <dgm:prSet/>
      <dgm:spPr/>
      <dgm:t>
        <a:bodyPr/>
        <a:lstStyle/>
        <a:p>
          <a:endParaRPr lang="en-US"/>
        </a:p>
      </dgm:t>
    </dgm:pt>
    <dgm:pt modelId="{775B1B3B-7617-48D4-99DB-E87DCC675478}">
      <dgm:prSet phldrT="[Text]"/>
      <dgm:spPr/>
      <dgm:t>
        <a:bodyPr/>
        <a:lstStyle/>
        <a:p>
          <a:r>
            <a:rPr lang="en-US"/>
            <a:t>Skip Gram based </a:t>
          </a:r>
        </a:p>
      </dgm:t>
    </dgm:pt>
    <dgm:pt modelId="{720A5CE4-D764-4602-A1A3-49C64F67A204}" type="parTrans" cxnId="{2F8713B7-C820-4CC5-9528-20789BFB70C4}">
      <dgm:prSet/>
      <dgm:spPr/>
      <dgm:t>
        <a:bodyPr/>
        <a:lstStyle/>
        <a:p>
          <a:endParaRPr lang="en-US"/>
        </a:p>
      </dgm:t>
    </dgm:pt>
    <dgm:pt modelId="{970347BE-8BA6-4918-8F49-38CDC3354773}" type="sibTrans" cxnId="{2F8713B7-C820-4CC5-9528-20789BFB70C4}">
      <dgm:prSet/>
      <dgm:spPr/>
      <dgm:t>
        <a:bodyPr/>
        <a:lstStyle/>
        <a:p>
          <a:endParaRPr lang="en-US"/>
        </a:p>
      </dgm:t>
    </dgm:pt>
    <dgm:pt modelId="{A7C73DC4-638F-44EA-B864-E006DE1315A0}">
      <dgm:prSet phldrT="[Text]"/>
      <dgm:spPr/>
      <dgm:t>
        <a:bodyPr/>
        <a:lstStyle/>
        <a:p>
          <a:r>
            <a:rPr lang="en-US"/>
            <a:t>Based on multi-step pipeline and therefore difficult to optimize</a:t>
          </a:r>
        </a:p>
      </dgm:t>
    </dgm:pt>
    <dgm:pt modelId="{955D2ADB-BDD4-47B1-957E-2D22D271A002}" type="parTrans" cxnId="{58A45FD9-647E-4C48-8191-E31923CB8526}">
      <dgm:prSet/>
      <dgm:spPr/>
      <dgm:t>
        <a:bodyPr/>
        <a:lstStyle/>
        <a:p>
          <a:endParaRPr lang="en-US"/>
        </a:p>
      </dgm:t>
    </dgm:pt>
    <dgm:pt modelId="{AD3D0E06-FACC-43DB-A3B8-2902C14848B0}" type="sibTrans" cxnId="{58A45FD9-647E-4C48-8191-E31923CB8526}">
      <dgm:prSet/>
      <dgm:spPr/>
      <dgm:t>
        <a:bodyPr/>
        <a:lstStyle/>
        <a:p>
          <a:endParaRPr lang="en-US"/>
        </a:p>
      </dgm:t>
    </dgm:pt>
    <dgm:pt modelId="{9335E7CE-D16E-406E-B81C-5638BB5005E0}">
      <dgm:prSet phldrT="[Text]"/>
      <dgm:spPr/>
      <dgm:t>
        <a:bodyPr/>
        <a:lstStyle/>
        <a:p>
          <a:r>
            <a:rPr lang="en-US"/>
            <a:t>GCN model</a:t>
          </a:r>
        </a:p>
      </dgm:t>
    </dgm:pt>
    <dgm:pt modelId="{D53C852C-74B8-41ED-8251-9A4E2B10AE55}" type="parTrans" cxnId="{3FD0938E-1329-4175-83F9-31A0CA35F559}">
      <dgm:prSet/>
      <dgm:spPr/>
      <dgm:t>
        <a:bodyPr/>
        <a:lstStyle/>
        <a:p>
          <a:endParaRPr lang="en-US"/>
        </a:p>
      </dgm:t>
    </dgm:pt>
    <dgm:pt modelId="{771C2993-DE4A-4173-BA08-C0A7C85C0790}" type="sibTrans" cxnId="{3FD0938E-1329-4175-83F9-31A0CA35F559}">
      <dgm:prSet/>
      <dgm:spPr/>
      <dgm:t>
        <a:bodyPr/>
        <a:lstStyle/>
        <a:p>
          <a:endParaRPr lang="en-US"/>
        </a:p>
      </dgm:t>
    </dgm:pt>
    <dgm:pt modelId="{54DDCF37-1276-48D9-96CB-1F6AFE519A47}">
      <dgm:prSet phldrT="[Text]"/>
      <dgm:spPr/>
      <dgm:t>
        <a:bodyPr/>
        <a:lstStyle/>
        <a:p>
          <a:r>
            <a:rPr lang="en-US"/>
            <a:t>Propagation of feature information from neighboring nodes in every layer improves classification performance </a:t>
          </a:r>
        </a:p>
      </dgm:t>
    </dgm:pt>
    <dgm:pt modelId="{A1E5E287-437F-47F6-AA1F-FC69082FB552}" type="parTrans" cxnId="{E1ED519C-076C-4691-AB4A-DA334A048035}">
      <dgm:prSet/>
      <dgm:spPr/>
      <dgm:t>
        <a:bodyPr/>
        <a:lstStyle/>
        <a:p>
          <a:endParaRPr lang="en-US"/>
        </a:p>
      </dgm:t>
    </dgm:pt>
    <dgm:pt modelId="{DFD6E726-20A6-4CE8-A72A-A27620855646}" type="sibTrans" cxnId="{E1ED519C-076C-4691-AB4A-DA334A048035}">
      <dgm:prSet/>
      <dgm:spPr/>
      <dgm:t>
        <a:bodyPr/>
        <a:lstStyle/>
        <a:p>
          <a:endParaRPr lang="en-US"/>
        </a:p>
      </dgm:t>
    </dgm:pt>
    <dgm:pt modelId="{E2306DD5-AE3C-4CF6-B3A4-DDB3589B25C2}" type="pres">
      <dgm:prSet presAssocID="{D37ABEC0-BCB5-4AB0-9DE8-3B021C8FCEBB}" presName="linear" presStyleCnt="0">
        <dgm:presLayoutVars>
          <dgm:dir/>
          <dgm:animLvl val="lvl"/>
          <dgm:resizeHandles val="exact"/>
        </dgm:presLayoutVars>
      </dgm:prSet>
      <dgm:spPr/>
    </dgm:pt>
    <dgm:pt modelId="{C96AD821-7FE6-48C6-8E65-9F76DF25D400}" type="pres">
      <dgm:prSet presAssocID="{7D835191-AC7B-4EC0-96D8-32678B89758A}" presName="parentLin" presStyleCnt="0"/>
      <dgm:spPr/>
    </dgm:pt>
    <dgm:pt modelId="{CD7F697E-2D8D-49AE-BB47-50EA63DEE31F}" type="pres">
      <dgm:prSet presAssocID="{7D835191-AC7B-4EC0-96D8-32678B89758A}" presName="parentLeftMargin" presStyleLbl="node1" presStyleIdx="0" presStyleCnt="3"/>
      <dgm:spPr/>
    </dgm:pt>
    <dgm:pt modelId="{4CC1E226-AED0-46FE-A873-F61830AAABC9}" type="pres">
      <dgm:prSet presAssocID="{7D835191-AC7B-4EC0-96D8-32678B89758A}" presName="parentText" presStyleLbl="node1" presStyleIdx="0" presStyleCnt="3">
        <dgm:presLayoutVars>
          <dgm:chMax val="0"/>
          <dgm:bulletEnabled val="1"/>
        </dgm:presLayoutVars>
      </dgm:prSet>
      <dgm:spPr/>
    </dgm:pt>
    <dgm:pt modelId="{1A16652B-EE45-4ACF-B58B-6A3D7A81D8DB}" type="pres">
      <dgm:prSet presAssocID="{7D835191-AC7B-4EC0-96D8-32678B89758A}" presName="negativeSpace" presStyleCnt="0"/>
      <dgm:spPr/>
    </dgm:pt>
    <dgm:pt modelId="{5D928BDF-BBF2-434A-80AB-AF7945D5A045}" type="pres">
      <dgm:prSet presAssocID="{7D835191-AC7B-4EC0-96D8-32678B89758A}" presName="childText" presStyleLbl="conFgAcc1" presStyleIdx="0" presStyleCnt="3">
        <dgm:presLayoutVars>
          <dgm:bulletEnabled val="1"/>
        </dgm:presLayoutVars>
      </dgm:prSet>
      <dgm:spPr/>
    </dgm:pt>
    <dgm:pt modelId="{35C01F7D-7680-418E-AFDF-A28CAC400FC2}" type="pres">
      <dgm:prSet presAssocID="{9EDB3B94-58C3-4D7B-86A8-98D531EE808B}" presName="spaceBetweenRectangles" presStyleCnt="0"/>
      <dgm:spPr/>
    </dgm:pt>
    <dgm:pt modelId="{41F54FC1-6A9F-4219-B198-DBFE385BCE43}" type="pres">
      <dgm:prSet presAssocID="{775B1B3B-7617-48D4-99DB-E87DCC675478}" presName="parentLin" presStyleCnt="0"/>
      <dgm:spPr/>
    </dgm:pt>
    <dgm:pt modelId="{4B1D42CD-AF75-41B9-A0C4-A11CB1C3A246}" type="pres">
      <dgm:prSet presAssocID="{775B1B3B-7617-48D4-99DB-E87DCC675478}" presName="parentLeftMargin" presStyleLbl="node1" presStyleIdx="0" presStyleCnt="3"/>
      <dgm:spPr/>
    </dgm:pt>
    <dgm:pt modelId="{06D38566-7ED7-4B0F-859D-B22A1E2BA960}" type="pres">
      <dgm:prSet presAssocID="{775B1B3B-7617-48D4-99DB-E87DCC675478}" presName="parentText" presStyleLbl="node1" presStyleIdx="1" presStyleCnt="3">
        <dgm:presLayoutVars>
          <dgm:chMax val="0"/>
          <dgm:bulletEnabled val="1"/>
        </dgm:presLayoutVars>
      </dgm:prSet>
      <dgm:spPr/>
    </dgm:pt>
    <dgm:pt modelId="{11E01E42-BF2E-4AD2-BD46-F65559165AA5}" type="pres">
      <dgm:prSet presAssocID="{775B1B3B-7617-48D4-99DB-E87DCC675478}" presName="negativeSpace" presStyleCnt="0"/>
      <dgm:spPr/>
    </dgm:pt>
    <dgm:pt modelId="{CC5676A1-5AF0-4739-A8E3-560251BFB5AF}" type="pres">
      <dgm:prSet presAssocID="{775B1B3B-7617-48D4-99DB-E87DCC675478}" presName="childText" presStyleLbl="conFgAcc1" presStyleIdx="1" presStyleCnt="3">
        <dgm:presLayoutVars>
          <dgm:bulletEnabled val="1"/>
        </dgm:presLayoutVars>
      </dgm:prSet>
      <dgm:spPr/>
    </dgm:pt>
    <dgm:pt modelId="{8FBBDD38-3CD8-4B24-A464-90805E1220CD}" type="pres">
      <dgm:prSet presAssocID="{970347BE-8BA6-4918-8F49-38CDC3354773}" presName="spaceBetweenRectangles" presStyleCnt="0"/>
      <dgm:spPr/>
    </dgm:pt>
    <dgm:pt modelId="{394BEE35-3644-44BA-9EB2-944FCC1E5E22}" type="pres">
      <dgm:prSet presAssocID="{9335E7CE-D16E-406E-B81C-5638BB5005E0}" presName="parentLin" presStyleCnt="0"/>
      <dgm:spPr/>
    </dgm:pt>
    <dgm:pt modelId="{FB4EF38B-432F-4AC7-A484-A555AC651B7D}" type="pres">
      <dgm:prSet presAssocID="{9335E7CE-D16E-406E-B81C-5638BB5005E0}" presName="parentLeftMargin" presStyleLbl="node1" presStyleIdx="1" presStyleCnt="3"/>
      <dgm:spPr/>
    </dgm:pt>
    <dgm:pt modelId="{69C939E9-8569-4C38-86C8-691075BAE836}" type="pres">
      <dgm:prSet presAssocID="{9335E7CE-D16E-406E-B81C-5638BB5005E0}" presName="parentText" presStyleLbl="node1" presStyleIdx="2" presStyleCnt="3">
        <dgm:presLayoutVars>
          <dgm:chMax val="0"/>
          <dgm:bulletEnabled val="1"/>
        </dgm:presLayoutVars>
      </dgm:prSet>
      <dgm:spPr/>
    </dgm:pt>
    <dgm:pt modelId="{AB72225C-DBFA-4396-A19C-4383CCB8FF70}" type="pres">
      <dgm:prSet presAssocID="{9335E7CE-D16E-406E-B81C-5638BB5005E0}" presName="negativeSpace" presStyleCnt="0"/>
      <dgm:spPr/>
    </dgm:pt>
    <dgm:pt modelId="{573E28F2-BB84-47B9-B9CE-11BC2ADDB97A}" type="pres">
      <dgm:prSet presAssocID="{9335E7CE-D16E-406E-B81C-5638BB5005E0}" presName="childText" presStyleLbl="conFgAcc1" presStyleIdx="2" presStyleCnt="3">
        <dgm:presLayoutVars>
          <dgm:bulletEnabled val="1"/>
        </dgm:presLayoutVars>
      </dgm:prSet>
      <dgm:spPr/>
    </dgm:pt>
  </dgm:ptLst>
  <dgm:cxnLst>
    <dgm:cxn modelId="{6554C103-11EE-4033-97B6-B4D8C813971A}" type="presOf" srcId="{7D835191-AC7B-4EC0-96D8-32678B89758A}" destId="{CD7F697E-2D8D-49AE-BB47-50EA63DEE31F}" srcOrd="0" destOrd="0" presId="urn:microsoft.com/office/officeart/2005/8/layout/list1"/>
    <dgm:cxn modelId="{C4462E0E-276C-43EF-A8F8-8B798D9EB350}" type="presOf" srcId="{54DDCF37-1276-48D9-96CB-1F6AFE519A47}" destId="{573E28F2-BB84-47B9-B9CE-11BC2ADDB97A}" srcOrd="0" destOrd="0" presId="urn:microsoft.com/office/officeart/2005/8/layout/list1"/>
    <dgm:cxn modelId="{D9C95D38-8775-4603-ABC4-F01EB11BD314}" type="presOf" srcId="{7D835191-AC7B-4EC0-96D8-32678B89758A}" destId="{4CC1E226-AED0-46FE-A873-F61830AAABC9}" srcOrd="1" destOrd="0" presId="urn:microsoft.com/office/officeart/2005/8/layout/list1"/>
    <dgm:cxn modelId="{5843D861-9C97-409C-A3BE-E799CFDE9C08}" type="presOf" srcId="{9335E7CE-D16E-406E-B81C-5638BB5005E0}" destId="{FB4EF38B-432F-4AC7-A484-A555AC651B7D}" srcOrd="0" destOrd="0" presId="urn:microsoft.com/office/officeart/2005/8/layout/list1"/>
    <dgm:cxn modelId="{DF05BD6F-B270-4250-A667-86110A23AF0A}" type="presOf" srcId="{7D96B2DB-803E-4348-9D14-25E3B785FA21}" destId="{5D928BDF-BBF2-434A-80AB-AF7945D5A045}" srcOrd="0" destOrd="0" presId="urn:microsoft.com/office/officeart/2005/8/layout/list1"/>
    <dgm:cxn modelId="{3F346357-AB6D-4E7C-9038-FAE24DAEC1EB}" type="presOf" srcId="{9335E7CE-D16E-406E-B81C-5638BB5005E0}" destId="{69C939E9-8569-4C38-86C8-691075BAE836}" srcOrd="1" destOrd="0" presId="urn:microsoft.com/office/officeart/2005/8/layout/list1"/>
    <dgm:cxn modelId="{48BB867D-6FDA-4735-81EE-EE601B98206F}" srcId="{D37ABEC0-BCB5-4AB0-9DE8-3B021C8FCEBB}" destId="{7D835191-AC7B-4EC0-96D8-32678B89758A}" srcOrd="0" destOrd="0" parTransId="{9E51F04C-CAE0-4A66-9328-7CB62AEC73C3}" sibTransId="{9EDB3B94-58C3-4D7B-86A8-98D531EE808B}"/>
    <dgm:cxn modelId="{3FD0938E-1329-4175-83F9-31A0CA35F559}" srcId="{D37ABEC0-BCB5-4AB0-9DE8-3B021C8FCEBB}" destId="{9335E7CE-D16E-406E-B81C-5638BB5005E0}" srcOrd="2" destOrd="0" parTransId="{D53C852C-74B8-41ED-8251-9A4E2B10AE55}" sibTransId="{771C2993-DE4A-4173-BA08-C0A7C85C0790}"/>
    <dgm:cxn modelId="{D348C497-0F64-4ACC-AD0D-9590B5FDB6E0}" type="presOf" srcId="{D37ABEC0-BCB5-4AB0-9DE8-3B021C8FCEBB}" destId="{E2306DD5-AE3C-4CF6-B3A4-DDB3589B25C2}" srcOrd="0" destOrd="0" presId="urn:microsoft.com/office/officeart/2005/8/layout/list1"/>
    <dgm:cxn modelId="{E1ED519C-076C-4691-AB4A-DA334A048035}" srcId="{9335E7CE-D16E-406E-B81C-5638BB5005E0}" destId="{54DDCF37-1276-48D9-96CB-1F6AFE519A47}" srcOrd="0" destOrd="0" parTransId="{A1E5E287-437F-47F6-AA1F-FC69082FB552}" sibTransId="{DFD6E726-20A6-4CE8-A72A-A27620855646}"/>
    <dgm:cxn modelId="{5CF38B9E-BCAC-4387-914D-C73EFB3AC84A}" srcId="{7D835191-AC7B-4EC0-96D8-32678B89758A}" destId="{7D96B2DB-803E-4348-9D14-25E3B785FA21}" srcOrd="0" destOrd="0" parTransId="{A6B8F1A1-0CAA-454F-8401-EC5074F5981A}" sibTransId="{F83B10AA-9D53-4FBC-9349-C526A3814CAC}"/>
    <dgm:cxn modelId="{B34A62A4-9387-4B71-B2DE-B697BEF6C157}" type="presOf" srcId="{775B1B3B-7617-48D4-99DB-E87DCC675478}" destId="{4B1D42CD-AF75-41B9-A0C4-A11CB1C3A246}" srcOrd="0" destOrd="0" presId="urn:microsoft.com/office/officeart/2005/8/layout/list1"/>
    <dgm:cxn modelId="{2F8713B7-C820-4CC5-9528-20789BFB70C4}" srcId="{D37ABEC0-BCB5-4AB0-9DE8-3B021C8FCEBB}" destId="{775B1B3B-7617-48D4-99DB-E87DCC675478}" srcOrd="1" destOrd="0" parTransId="{720A5CE4-D764-4602-A1A3-49C64F67A204}" sibTransId="{970347BE-8BA6-4918-8F49-38CDC3354773}"/>
    <dgm:cxn modelId="{F42C56C7-4537-4078-9A5C-2782B408B7C1}" type="presOf" srcId="{A7C73DC4-638F-44EA-B864-E006DE1315A0}" destId="{CC5676A1-5AF0-4739-A8E3-560251BFB5AF}" srcOrd="0" destOrd="0" presId="urn:microsoft.com/office/officeart/2005/8/layout/list1"/>
    <dgm:cxn modelId="{12A2EACD-96E9-4F7E-9BE9-BA2C5AFFEE86}" type="presOf" srcId="{775B1B3B-7617-48D4-99DB-E87DCC675478}" destId="{06D38566-7ED7-4B0F-859D-B22A1E2BA960}" srcOrd="1" destOrd="0" presId="urn:microsoft.com/office/officeart/2005/8/layout/list1"/>
    <dgm:cxn modelId="{58A45FD9-647E-4C48-8191-E31923CB8526}" srcId="{775B1B3B-7617-48D4-99DB-E87DCC675478}" destId="{A7C73DC4-638F-44EA-B864-E006DE1315A0}" srcOrd="0" destOrd="0" parTransId="{955D2ADB-BDD4-47B1-957E-2D22D271A002}" sibTransId="{AD3D0E06-FACC-43DB-A3B8-2902C14848B0}"/>
    <dgm:cxn modelId="{B60A7DE0-F4A9-45C9-8563-DF0059D45450}" type="presParOf" srcId="{E2306DD5-AE3C-4CF6-B3A4-DDB3589B25C2}" destId="{C96AD821-7FE6-48C6-8E65-9F76DF25D400}" srcOrd="0" destOrd="0" presId="urn:microsoft.com/office/officeart/2005/8/layout/list1"/>
    <dgm:cxn modelId="{749A4C15-220A-403F-9212-5AE153A4DAE0}" type="presParOf" srcId="{C96AD821-7FE6-48C6-8E65-9F76DF25D400}" destId="{CD7F697E-2D8D-49AE-BB47-50EA63DEE31F}" srcOrd="0" destOrd="0" presId="urn:microsoft.com/office/officeart/2005/8/layout/list1"/>
    <dgm:cxn modelId="{C557BA69-C22D-4272-B331-4B21188593EB}" type="presParOf" srcId="{C96AD821-7FE6-48C6-8E65-9F76DF25D400}" destId="{4CC1E226-AED0-46FE-A873-F61830AAABC9}" srcOrd="1" destOrd="0" presId="urn:microsoft.com/office/officeart/2005/8/layout/list1"/>
    <dgm:cxn modelId="{1CAAC862-DAEE-4B8B-AB45-C3581EBAC743}" type="presParOf" srcId="{E2306DD5-AE3C-4CF6-B3A4-DDB3589B25C2}" destId="{1A16652B-EE45-4ACF-B58B-6A3D7A81D8DB}" srcOrd="1" destOrd="0" presId="urn:microsoft.com/office/officeart/2005/8/layout/list1"/>
    <dgm:cxn modelId="{3FFEB10D-6631-4744-B33A-BA06E4A10B44}" type="presParOf" srcId="{E2306DD5-AE3C-4CF6-B3A4-DDB3589B25C2}" destId="{5D928BDF-BBF2-434A-80AB-AF7945D5A045}" srcOrd="2" destOrd="0" presId="urn:microsoft.com/office/officeart/2005/8/layout/list1"/>
    <dgm:cxn modelId="{75CB6834-645A-43CD-B701-147F860C9979}" type="presParOf" srcId="{E2306DD5-AE3C-4CF6-B3A4-DDB3589B25C2}" destId="{35C01F7D-7680-418E-AFDF-A28CAC400FC2}" srcOrd="3" destOrd="0" presId="urn:microsoft.com/office/officeart/2005/8/layout/list1"/>
    <dgm:cxn modelId="{89D44244-2252-4FE3-BD87-922EBE68EC9C}" type="presParOf" srcId="{E2306DD5-AE3C-4CF6-B3A4-DDB3589B25C2}" destId="{41F54FC1-6A9F-4219-B198-DBFE385BCE43}" srcOrd="4" destOrd="0" presId="urn:microsoft.com/office/officeart/2005/8/layout/list1"/>
    <dgm:cxn modelId="{4081D718-D8E4-4FC0-A0B3-484E296758AB}" type="presParOf" srcId="{41F54FC1-6A9F-4219-B198-DBFE385BCE43}" destId="{4B1D42CD-AF75-41B9-A0C4-A11CB1C3A246}" srcOrd="0" destOrd="0" presId="urn:microsoft.com/office/officeart/2005/8/layout/list1"/>
    <dgm:cxn modelId="{17D3EB23-A112-4D1A-84CB-36E843599EFA}" type="presParOf" srcId="{41F54FC1-6A9F-4219-B198-DBFE385BCE43}" destId="{06D38566-7ED7-4B0F-859D-B22A1E2BA960}" srcOrd="1" destOrd="0" presId="urn:microsoft.com/office/officeart/2005/8/layout/list1"/>
    <dgm:cxn modelId="{49342744-DD08-4EC2-8562-4EB54B1ACA58}" type="presParOf" srcId="{E2306DD5-AE3C-4CF6-B3A4-DDB3589B25C2}" destId="{11E01E42-BF2E-4AD2-BD46-F65559165AA5}" srcOrd="5" destOrd="0" presId="urn:microsoft.com/office/officeart/2005/8/layout/list1"/>
    <dgm:cxn modelId="{E558EAAB-A586-4481-BB3F-E5F3E0F3CB46}" type="presParOf" srcId="{E2306DD5-AE3C-4CF6-B3A4-DDB3589B25C2}" destId="{CC5676A1-5AF0-4739-A8E3-560251BFB5AF}" srcOrd="6" destOrd="0" presId="urn:microsoft.com/office/officeart/2005/8/layout/list1"/>
    <dgm:cxn modelId="{C2997556-9ACF-428C-AA38-CB031B904315}" type="presParOf" srcId="{E2306DD5-AE3C-4CF6-B3A4-DDB3589B25C2}" destId="{8FBBDD38-3CD8-4B24-A464-90805E1220CD}" srcOrd="7" destOrd="0" presId="urn:microsoft.com/office/officeart/2005/8/layout/list1"/>
    <dgm:cxn modelId="{03A0FCA3-75CA-482F-9321-556F4C682B3A}" type="presParOf" srcId="{E2306DD5-AE3C-4CF6-B3A4-DDB3589B25C2}" destId="{394BEE35-3644-44BA-9EB2-944FCC1E5E22}" srcOrd="8" destOrd="0" presId="urn:microsoft.com/office/officeart/2005/8/layout/list1"/>
    <dgm:cxn modelId="{B26D56C1-08F7-4D77-8FBC-A2D5268007FC}" type="presParOf" srcId="{394BEE35-3644-44BA-9EB2-944FCC1E5E22}" destId="{FB4EF38B-432F-4AC7-A484-A555AC651B7D}" srcOrd="0" destOrd="0" presId="urn:microsoft.com/office/officeart/2005/8/layout/list1"/>
    <dgm:cxn modelId="{97B0E8A8-0305-48E4-A099-A316AE83F9D7}" type="presParOf" srcId="{394BEE35-3644-44BA-9EB2-944FCC1E5E22}" destId="{69C939E9-8569-4C38-86C8-691075BAE836}" srcOrd="1" destOrd="0" presId="urn:microsoft.com/office/officeart/2005/8/layout/list1"/>
    <dgm:cxn modelId="{E640A4BA-C523-4889-BF67-EF1EEF8F7486}" type="presParOf" srcId="{E2306DD5-AE3C-4CF6-B3A4-DDB3589B25C2}" destId="{AB72225C-DBFA-4396-A19C-4383CCB8FF70}" srcOrd="9" destOrd="0" presId="urn:microsoft.com/office/officeart/2005/8/layout/list1"/>
    <dgm:cxn modelId="{75ABAD91-F4D6-4F01-96DE-39ABB36172B3}" type="presParOf" srcId="{E2306DD5-AE3C-4CF6-B3A4-DDB3589B25C2}" destId="{573E28F2-BB84-47B9-B9CE-11BC2ADDB97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E32798-EA11-4298-BCD5-93AD4FFEF4E1}" type="doc">
      <dgm:prSet loTypeId="urn:microsoft.com/office/officeart/2008/layout/LinedList" loCatId="list" qsTypeId="urn:microsoft.com/office/officeart/2005/8/quickstyle/simple3" qsCatId="simple" csTypeId="urn:microsoft.com/office/officeart/2005/8/colors/accent4_2" csCatId="accent4"/>
      <dgm:spPr/>
      <dgm:t>
        <a:bodyPr/>
        <a:lstStyle/>
        <a:p>
          <a:endParaRPr lang="en-US"/>
        </a:p>
      </dgm:t>
    </dgm:pt>
    <dgm:pt modelId="{2F0ADEA9-9FE3-489C-B0B4-FB305AD071D1}">
      <dgm:prSet/>
      <dgm:spPr/>
      <dgm:t>
        <a:bodyPr/>
        <a:lstStyle/>
        <a:p>
          <a:r>
            <a:rPr lang="en-US"/>
            <a:t>Memory Requirements</a:t>
          </a:r>
        </a:p>
      </dgm:t>
    </dgm:pt>
    <dgm:pt modelId="{16EEC741-D635-4B56-8AD2-DD6359A78CAF}" type="parTrans" cxnId="{5A2EF7C7-4A7F-48C3-A6F6-A3C33B03E9A4}">
      <dgm:prSet/>
      <dgm:spPr/>
      <dgm:t>
        <a:bodyPr/>
        <a:lstStyle/>
        <a:p>
          <a:endParaRPr lang="en-US"/>
        </a:p>
      </dgm:t>
    </dgm:pt>
    <dgm:pt modelId="{49A4178D-F976-4E50-B9C8-A89656238C17}" type="sibTrans" cxnId="{5A2EF7C7-4A7F-48C3-A6F6-A3C33B03E9A4}">
      <dgm:prSet/>
      <dgm:spPr/>
      <dgm:t>
        <a:bodyPr/>
        <a:lstStyle/>
        <a:p>
          <a:endParaRPr lang="en-US"/>
        </a:p>
      </dgm:t>
    </dgm:pt>
    <dgm:pt modelId="{4BF4FDA7-819C-43D5-A88D-36D6F6539BA1}">
      <dgm:prSet/>
      <dgm:spPr/>
      <dgm:t>
        <a:bodyPr/>
        <a:lstStyle/>
        <a:p>
          <a:r>
            <a:rPr lang="en-US"/>
            <a:t>Directed Edges and edge features</a:t>
          </a:r>
        </a:p>
      </dgm:t>
    </dgm:pt>
    <dgm:pt modelId="{3A14FA08-574E-4820-9562-29445BAF7F78}" type="parTrans" cxnId="{FE821B37-B19C-4EAE-A607-D7869F1059DF}">
      <dgm:prSet/>
      <dgm:spPr/>
      <dgm:t>
        <a:bodyPr/>
        <a:lstStyle/>
        <a:p>
          <a:endParaRPr lang="en-US"/>
        </a:p>
      </dgm:t>
    </dgm:pt>
    <dgm:pt modelId="{5801B3F8-FAB5-427A-A6CD-18B47B77524E}" type="sibTrans" cxnId="{FE821B37-B19C-4EAE-A607-D7869F1059DF}">
      <dgm:prSet/>
      <dgm:spPr/>
      <dgm:t>
        <a:bodyPr/>
        <a:lstStyle/>
        <a:p>
          <a:endParaRPr lang="en-US"/>
        </a:p>
      </dgm:t>
    </dgm:pt>
    <dgm:pt modelId="{5ABD09BC-EB21-4B5E-8E12-4464E93749A9}">
      <dgm:prSet/>
      <dgm:spPr/>
      <dgm:t>
        <a:bodyPr/>
        <a:lstStyle/>
        <a:p>
          <a:r>
            <a:rPr lang="en-US"/>
            <a:t>Limiting assumptions</a:t>
          </a:r>
        </a:p>
      </dgm:t>
    </dgm:pt>
    <dgm:pt modelId="{BE638112-2148-49C0-B618-24A8983306BA}" type="parTrans" cxnId="{0B8A6C4C-AF68-44C0-82AD-E5F6B256E279}">
      <dgm:prSet/>
      <dgm:spPr/>
      <dgm:t>
        <a:bodyPr/>
        <a:lstStyle/>
        <a:p>
          <a:endParaRPr lang="en-US"/>
        </a:p>
      </dgm:t>
    </dgm:pt>
    <dgm:pt modelId="{3DF119DB-D983-479E-A0ED-F0AFC1BE32A9}" type="sibTrans" cxnId="{0B8A6C4C-AF68-44C0-82AD-E5F6B256E279}">
      <dgm:prSet/>
      <dgm:spPr/>
      <dgm:t>
        <a:bodyPr/>
        <a:lstStyle/>
        <a:p>
          <a:endParaRPr lang="en-US"/>
        </a:p>
      </dgm:t>
    </dgm:pt>
    <dgm:pt modelId="{77580E5C-AFE2-4339-ACBC-7172853255D7}" type="pres">
      <dgm:prSet presAssocID="{38E32798-EA11-4298-BCD5-93AD4FFEF4E1}" presName="vert0" presStyleCnt="0">
        <dgm:presLayoutVars>
          <dgm:dir/>
          <dgm:animOne val="branch"/>
          <dgm:animLvl val="lvl"/>
        </dgm:presLayoutVars>
      </dgm:prSet>
      <dgm:spPr/>
    </dgm:pt>
    <dgm:pt modelId="{6AAB4134-A701-469A-8889-AFD27189823E}" type="pres">
      <dgm:prSet presAssocID="{2F0ADEA9-9FE3-489C-B0B4-FB305AD071D1}" presName="thickLine" presStyleLbl="alignNode1" presStyleIdx="0" presStyleCnt="3"/>
      <dgm:spPr/>
    </dgm:pt>
    <dgm:pt modelId="{7A319F6E-A647-498C-938D-8DD7E3389549}" type="pres">
      <dgm:prSet presAssocID="{2F0ADEA9-9FE3-489C-B0B4-FB305AD071D1}" presName="horz1" presStyleCnt="0"/>
      <dgm:spPr/>
    </dgm:pt>
    <dgm:pt modelId="{57EC3616-23FB-4200-BD18-8CC6C8DC719D}" type="pres">
      <dgm:prSet presAssocID="{2F0ADEA9-9FE3-489C-B0B4-FB305AD071D1}" presName="tx1" presStyleLbl="revTx" presStyleIdx="0" presStyleCnt="3"/>
      <dgm:spPr/>
    </dgm:pt>
    <dgm:pt modelId="{DF532E09-3F3F-487D-AE1F-6C59651A13F0}" type="pres">
      <dgm:prSet presAssocID="{2F0ADEA9-9FE3-489C-B0B4-FB305AD071D1}" presName="vert1" presStyleCnt="0"/>
      <dgm:spPr/>
    </dgm:pt>
    <dgm:pt modelId="{15AD4E9A-5026-4E3A-90F7-115859F5F975}" type="pres">
      <dgm:prSet presAssocID="{4BF4FDA7-819C-43D5-A88D-36D6F6539BA1}" presName="thickLine" presStyleLbl="alignNode1" presStyleIdx="1" presStyleCnt="3"/>
      <dgm:spPr/>
    </dgm:pt>
    <dgm:pt modelId="{C3DE0A9E-FC3A-4064-814B-FD2A2239D172}" type="pres">
      <dgm:prSet presAssocID="{4BF4FDA7-819C-43D5-A88D-36D6F6539BA1}" presName="horz1" presStyleCnt="0"/>
      <dgm:spPr/>
    </dgm:pt>
    <dgm:pt modelId="{9273693F-8B75-486D-85B1-9570A153CB99}" type="pres">
      <dgm:prSet presAssocID="{4BF4FDA7-819C-43D5-A88D-36D6F6539BA1}" presName="tx1" presStyleLbl="revTx" presStyleIdx="1" presStyleCnt="3"/>
      <dgm:spPr/>
    </dgm:pt>
    <dgm:pt modelId="{6537337A-FCB3-4433-922C-65278E1FE57D}" type="pres">
      <dgm:prSet presAssocID="{4BF4FDA7-819C-43D5-A88D-36D6F6539BA1}" presName="vert1" presStyleCnt="0"/>
      <dgm:spPr/>
    </dgm:pt>
    <dgm:pt modelId="{FD716386-B13E-4F73-BD90-F47930C1EEDF}" type="pres">
      <dgm:prSet presAssocID="{5ABD09BC-EB21-4B5E-8E12-4464E93749A9}" presName="thickLine" presStyleLbl="alignNode1" presStyleIdx="2" presStyleCnt="3"/>
      <dgm:spPr/>
    </dgm:pt>
    <dgm:pt modelId="{5585D711-9DB3-47D9-B592-0A830359B6BE}" type="pres">
      <dgm:prSet presAssocID="{5ABD09BC-EB21-4B5E-8E12-4464E93749A9}" presName="horz1" presStyleCnt="0"/>
      <dgm:spPr/>
    </dgm:pt>
    <dgm:pt modelId="{C954C340-DFE2-495D-9619-F0E1920944E5}" type="pres">
      <dgm:prSet presAssocID="{5ABD09BC-EB21-4B5E-8E12-4464E93749A9}" presName="tx1" presStyleLbl="revTx" presStyleIdx="2" presStyleCnt="3"/>
      <dgm:spPr/>
    </dgm:pt>
    <dgm:pt modelId="{F834E0C5-81F7-4DB0-8E7E-FD9E67C21A71}" type="pres">
      <dgm:prSet presAssocID="{5ABD09BC-EB21-4B5E-8E12-4464E93749A9}" presName="vert1" presStyleCnt="0"/>
      <dgm:spPr/>
    </dgm:pt>
  </dgm:ptLst>
  <dgm:cxnLst>
    <dgm:cxn modelId="{FE821B37-B19C-4EAE-A607-D7869F1059DF}" srcId="{38E32798-EA11-4298-BCD5-93AD4FFEF4E1}" destId="{4BF4FDA7-819C-43D5-A88D-36D6F6539BA1}" srcOrd="1" destOrd="0" parTransId="{3A14FA08-574E-4820-9562-29445BAF7F78}" sibTransId="{5801B3F8-FAB5-427A-A6CD-18B47B77524E}"/>
    <dgm:cxn modelId="{0B8A6C4C-AF68-44C0-82AD-E5F6B256E279}" srcId="{38E32798-EA11-4298-BCD5-93AD4FFEF4E1}" destId="{5ABD09BC-EB21-4B5E-8E12-4464E93749A9}" srcOrd="2" destOrd="0" parTransId="{BE638112-2148-49C0-B618-24A8983306BA}" sibTransId="{3DF119DB-D983-479E-A0ED-F0AFC1BE32A9}"/>
    <dgm:cxn modelId="{427E9150-64B7-4CE6-AD84-F2AC1A394D85}" type="presOf" srcId="{38E32798-EA11-4298-BCD5-93AD4FFEF4E1}" destId="{77580E5C-AFE2-4339-ACBC-7172853255D7}" srcOrd="0" destOrd="0" presId="urn:microsoft.com/office/officeart/2008/layout/LinedList"/>
    <dgm:cxn modelId="{F8AAF1A2-8BB2-4210-9BC3-9A763FC86587}" type="presOf" srcId="{2F0ADEA9-9FE3-489C-B0B4-FB305AD071D1}" destId="{57EC3616-23FB-4200-BD18-8CC6C8DC719D}" srcOrd="0" destOrd="0" presId="urn:microsoft.com/office/officeart/2008/layout/LinedList"/>
    <dgm:cxn modelId="{004181BA-443A-46D2-A25D-495F8218D387}" type="presOf" srcId="{4BF4FDA7-819C-43D5-A88D-36D6F6539BA1}" destId="{9273693F-8B75-486D-85B1-9570A153CB99}" srcOrd="0" destOrd="0" presId="urn:microsoft.com/office/officeart/2008/layout/LinedList"/>
    <dgm:cxn modelId="{5A2EF7C7-4A7F-48C3-A6F6-A3C33B03E9A4}" srcId="{38E32798-EA11-4298-BCD5-93AD4FFEF4E1}" destId="{2F0ADEA9-9FE3-489C-B0B4-FB305AD071D1}" srcOrd="0" destOrd="0" parTransId="{16EEC741-D635-4B56-8AD2-DD6359A78CAF}" sibTransId="{49A4178D-F976-4E50-B9C8-A89656238C17}"/>
    <dgm:cxn modelId="{ABFE29CF-A91C-4CED-9B41-B3C422B2E37D}" type="presOf" srcId="{5ABD09BC-EB21-4B5E-8E12-4464E93749A9}" destId="{C954C340-DFE2-495D-9619-F0E1920944E5}" srcOrd="0" destOrd="0" presId="urn:microsoft.com/office/officeart/2008/layout/LinedList"/>
    <dgm:cxn modelId="{9215DFD2-CB5D-4730-AA1E-E739909858A4}" type="presParOf" srcId="{77580E5C-AFE2-4339-ACBC-7172853255D7}" destId="{6AAB4134-A701-469A-8889-AFD27189823E}" srcOrd="0" destOrd="0" presId="urn:microsoft.com/office/officeart/2008/layout/LinedList"/>
    <dgm:cxn modelId="{8BE24040-CAF5-431D-BCBB-BE6C448A06B3}" type="presParOf" srcId="{77580E5C-AFE2-4339-ACBC-7172853255D7}" destId="{7A319F6E-A647-498C-938D-8DD7E3389549}" srcOrd="1" destOrd="0" presId="urn:microsoft.com/office/officeart/2008/layout/LinedList"/>
    <dgm:cxn modelId="{7CAD99DE-FD9D-4A60-8CB8-3DB5A1B40324}" type="presParOf" srcId="{7A319F6E-A647-498C-938D-8DD7E3389549}" destId="{57EC3616-23FB-4200-BD18-8CC6C8DC719D}" srcOrd="0" destOrd="0" presId="urn:microsoft.com/office/officeart/2008/layout/LinedList"/>
    <dgm:cxn modelId="{12619634-F224-42E9-8ABE-DCC0DB822F02}" type="presParOf" srcId="{7A319F6E-A647-498C-938D-8DD7E3389549}" destId="{DF532E09-3F3F-487D-AE1F-6C59651A13F0}" srcOrd="1" destOrd="0" presId="urn:microsoft.com/office/officeart/2008/layout/LinedList"/>
    <dgm:cxn modelId="{A2DD49B2-BD98-4D47-A667-8ACB37952702}" type="presParOf" srcId="{77580E5C-AFE2-4339-ACBC-7172853255D7}" destId="{15AD4E9A-5026-4E3A-90F7-115859F5F975}" srcOrd="2" destOrd="0" presId="urn:microsoft.com/office/officeart/2008/layout/LinedList"/>
    <dgm:cxn modelId="{BC63076B-A8B1-4756-BB06-AB2A10665F4C}" type="presParOf" srcId="{77580E5C-AFE2-4339-ACBC-7172853255D7}" destId="{C3DE0A9E-FC3A-4064-814B-FD2A2239D172}" srcOrd="3" destOrd="0" presId="urn:microsoft.com/office/officeart/2008/layout/LinedList"/>
    <dgm:cxn modelId="{E4B50158-1262-4091-9C63-8F408BDE4E2A}" type="presParOf" srcId="{C3DE0A9E-FC3A-4064-814B-FD2A2239D172}" destId="{9273693F-8B75-486D-85B1-9570A153CB99}" srcOrd="0" destOrd="0" presId="urn:microsoft.com/office/officeart/2008/layout/LinedList"/>
    <dgm:cxn modelId="{98B9D4BB-2D98-4C89-81D5-49FCDCAE1839}" type="presParOf" srcId="{C3DE0A9E-FC3A-4064-814B-FD2A2239D172}" destId="{6537337A-FCB3-4433-922C-65278E1FE57D}" srcOrd="1" destOrd="0" presId="urn:microsoft.com/office/officeart/2008/layout/LinedList"/>
    <dgm:cxn modelId="{ADF0D009-EB8E-4BE1-8F00-5D02A3320542}" type="presParOf" srcId="{77580E5C-AFE2-4339-ACBC-7172853255D7}" destId="{FD716386-B13E-4F73-BD90-F47930C1EEDF}" srcOrd="4" destOrd="0" presId="urn:microsoft.com/office/officeart/2008/layout/LinedList"/>
    <dgm:cxn modelId="{195FF521-BB4C-493D-9C96-9E06EA148441}" type="presParOf" srcId="{77580E5C-AFE2-4339-ACBC-7172853255D7}" destId="{5585D711-9DB3-47D9-B592-0A830359B6BE}" srcOrd="5" destOrd="0" presId="urn:microsoft.com/office/officeart/2008/layout/LinedList"/>
    <dgm:cxn modelId="{34A647B4-1C2B-4E62-BC98-C6383909CB02}" type="presParOf" srcId="{5585D711-9DB3-47D9-B592-0A830359B6BE}" destId="{C954C340-DFE2-495D-9619-F0E1920944E5}" srcOrd="0" destOrd="0" presId="urn:microsoft.com/office/officeart/2008/layout/LinedList"/>
    <dgm:cxn modelId="{1383B9E8-5D64-4AE8-B881-475D962B378D}" type="presParOf" srcId="{5585D711-9DB3-47D9-B592-0A830359B6BE}" destId="{F834E0C5-81F7-4DB0-8E7E-FD9E67C21A7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66CA50-3CE3-480F-A592-80995FAAE591}" type="doc">
      <dgm:prSet loTypeId="urn:microsoft.com/office/officeart/2008/layout/LinedList" loCatId="list" qsTypeId="urn:microsoft.com/office/officeart/2005/8/quickstyle/simple3" qsCatId="simple" csTypeId="urn:microsoft.com/office/officeart/2005/8/colors/accent5_2" csCatId="accent5"/>
      <dgm:spPr/>
      <dgm:t>
        <a:bodyPr/>
        <a:lstStyle/>
        <a:p>
          <a:endParaRPr lang="en-US"/>
        </a:p>
      </dgm:t>
    </dgm:pt>
    <dgm:pt modelId="{B40B5466-50A0-4A11-A9E8-8A70D0E7163D}">
      <dgm:prSet/>
      <dgm:spPr/>
      <dgm:t>
        <a:bodyPr/>
        <a:lstStyle/>
        <a:p>
          <a:r>
            <a:rPr lang="en-US"/>
            <a:t>Spectral Clustering Approach</a:t>
          </a:r>
        </a:p>
      </dgm:t>
    </dgm:pt>
    <dgm:pt modelId="{31E51290-6403-4334-8449-2366788A6ADC}" type="parTrans" cxnId="{5C093FF9-7544-4EDF-9AAD-43735ECDFD63}">
      <dgm:prSet/>
      <dgm:spPr/>
      <dgm:t>
        <a:bodyPr/>
        <a:lstStyle/>
        <a:p>
          <a:endParaRPr lang="en-US"/>
        </a:p>
      </dgm:t>
    </dgm:pt>
    <dgm:pt modelId="{04AFBE31-13A0-472B-A834-A06D5078E1D9}" type="sibTrans" cxnId="{5C093FF9-7544-4EDF-9AAD-43735ECDFD63}">
      <dgm:prSet/>
      <dgm:spPr/>
      <dgm:t>
        <a:bodyPr/>
        <a:lstStyle/>
        <a:p>
          <a:endParaRPr lang="en-US"/>
        </a:p>
      </dgm:t>
    </dgm:pt>
    <dgm:pt modelId="{E0762315-BBF2-4CD5-B8D0-6FAF57D62CE2}">
      <dgm:prSet/>
      <dgm:spPr/>
      <dgm:t>
        <a:bodyPr/>
        <a:lstStyle/>
        <a:p>
          <a:r>
            <a:rPr lang="en-US"/>
            <a:t>Graph Laplacian Intuition</a:t>
          </a:r>
        </a:p>
      </dgm:t>
    </dgm:pt>
    <dgm:pt modelId="{3E6EEEA2-6DB3-4EC5-A3B6-BEB132FB1409}" type="parTrans" cxnId="{8662FF0F-0622-42B8-AC84-0A66BD1C20C9}">
      <dgm:prSet/>
      <dgm:spPr/>
      <dgm:t>
        <a:bodyPr/>
        <a:lstStyle/>
        <a:p>
          <a:endParaRPr lang="en-US"/>
        </a:p>
      </dgm:t>
    </dgm:pt>
    <dgm:pt modelId="{6167D29E-0D93-44B2-83D9-6B766B156AC3}" type="sibTrans" cxnId="{8662FF0F-0622-42B8-AC84-0A66BD1C20C9}">
      <dgm:prSet/>
      <dgm:spPr/>
      <dgm:t>
        <a:bodyPr/>
        <a:lstStyle/>
        <a:p>
          <a:endParaRPr lang="en-US"/>
        </a:p>
      </dgm:t>
    </dgm:pt>
    <dgm:pt modelId="{CCD3DB20-9F0A-48D3-B56F-4BFA6F708430}" type="pres">
      <dgm:prSet presAssocID="{9366CA50-3CE3-480F-A592-80995FAAE591}" presName="vert0" presStyleCnt="0">
        <dgm:presLayoutVars>
          <dgm:dir/>
          <dgm:animOne val="branch"/>
          <dgm:animLvl val="lvl"/>
        </dgm:presLayoutVars>
      </dgm:prSet>
      <dgm:spPr/>
    </dgm:pt>
    <dgm:pt modelId="{F11304BE-6687-4EC2-A20E-1B6DEFD50945}" type="pres">
      <dgm:prSet presAssocID="{B40B5466-50A0-4A11-A9E8-8A70D0E7163D}" presName="thickLine" presStyleLbl="alignNode1" presStyleIdx="0" presStyleCnt="2"/>
      <dgm:spPr/>
    </dgm:pt>
    <dgm:pt modelId="{2DACA1D5-4791-45A8-B8EB-D6DDCAF99F53}" type="pres">
      <dgm:prSet presAssocID="{B40B5466-50A0-4A11-A9E8-8A70D0E7163D}" presName="horz1" presStyleCnt="0"/>
      <dgm:spPr/>
    </dgm:pt>
    <dgm:pt modelId="{E9B80BC8-6ABB-415E-A435-F77FF68C0BD8}" type="pres">
      <dgm:prSet presAssocID="{B40B5466-50A0-4A11-A9E8-8A70D0E7163D}" presName="tx1" presStyleLbl="revTx" presStyleIdx="0" presStyleCnt="2"/>
      <dgm:spPr/>
    </dgm:pt>
    <dgm:pt modelId="{D9E9EB99-8864-448D-8712-CF1F5EF9AB8F}" type="pres">
      <dgm:prSet presAssocID="{B40B5466-50A0-4A11-A9E8-8A70D0E7163D}" presName="vert1" presStyleCnt="0"/>
      <dgm:spPr/>
    </dgm:pt>
    <dgm:pt modelId="{36DA1480-C44A-4A60-BECB-5E9504507175}" type="pres">
      <dgm:prSet presAssocID="{E0762315-BBF2-4CD5-B8D0-6FAF57D62CE2}" presName="thickLine" presStyleLbl="alignNode1" presStyleIdx="1" presStyleCnt="2"/>
      <dgm:spPr/>
    </dgm:pt>
    <dgm:pt modelId="{99584713-0BD5-4465-AD9C-2F95CB4BF223}" type="pres">
      <dgm:prSet presAssocID="{E0762315-BBF2-4CD5-B8D0-6FAF57D62CE2}" presName="horz1" presStyleCnt="0"/>
      <dgm:spPr/>
    </dgm:pt>
    <dgm:pt modelId="{7391A18E-2344-4BA7-BF46-A6DC02B90F8D}" type="pres">
      <dgm:prSet presAssocID="{E0762315-BBF2-4CD5-B8D0-6FAF57D62CE2}" presName="tx1" presStyleLbl="revTx" presStyleIdx="1" presStyleCnt="2"/>
      <dgm:spPr/>
    </dgm:pt>
    <dgm:pt modelId="{077E5B6A-A2DE-48BF-997A-222C00F4C647}" type="pres">
      <dgm:prSet presAssocID="{E0762315-BBF2-4CD5-B8D0-6FAF57D62CE2}" presName="vert1" presStyleCnt="0"/>
      <dgm:spPr/>
    </dgm:pt>
  </dgm:ptLst>
  <dgm:cxnLst>
    <dgm:cxn modelId="{8662FF0F-0622-42B8-AC84-0A66BD1C20C9}" srcId="{9366CA50-3CE3-480F-A592-80995FAAE591}" destId="{E0762315-BBF2-4CD5-B8D0-6FAF57D62CE2}" srcOrd="1" destOrd="0" parTransId="{3E6EEEA2-6DB3-4EC5-A3B6-BEB132FB1409}" sibTransId="{6167D29E-0D93-44B2-83D9-6B766B156AC3}"/>
    <dgm:cxn modelId="{960D985F-11CA-4FC5-A912-A4E0E74EF8C0}" type="presOf" srcId="{9366CA50-3CE3-480F-A592-80995FAAE591}" destId="{CCD3DB20-9F0A-48D3-B56F-4BFA6F708430}" srcOrd="0" destOrd="0" presId="urn:microsoft.com/office/officeart/2008/layout/LinedList"/>
    <dgm:cxn modelId="{D101C551-C0EA-4943-A9AC-F229886348D8}" type="presOf" srcId="{B40B5466-50A0-4A11-A9E8-8A70D0E7163D}" destId="{E9B80BC8-6ABB-415E-A435-F77FF68C0BD8}" srcOrd="0" destOrd="0" presId="urn:microsoft.com/office/officeart/2008/layout/LinedList"/>
    <dgm:cxn modelId="{13996056-9C03-44BF-BFB2-CB29EE019802}" type="presOf" srcId="{E0762315-BBF2-4CD5-B8D0-6FAF57D62CE2}" destId="{7391A18E-2344-4BA7-BF46-A6DC02B90F8D}" srcOrd="0" destOrd="0" presId="urn:microsoft.com/office/officeart/2008/layout/LinedList"/>
    <dgm:cxn modelId="{5C093FF9-7544-4EDF-9AAD-43735ECDFD63}" srcId="{9366CA50-3CE3-480F-A592-80995FAAE591}" destId="{B40B5466-50A0-4A11-A9E8-8A70D0E7163D}" srcOrd="0" destOrd="0" parTransId="{31E51290-6403-4334-8449-2366788A6ADC}" sibTransId="{04AFBE31-13A0-472B-A834-A06D5078E1D9}"/>
    <dgm:cxn modelId="{05EFCB51-2BA6-4FF7-928F-56C09E07C3AA}" type="presParOf" srcId="{CCD3DB20-9F0A-48D3-B56F-4BFA6F708430}" destId="{F11304BE-6687-4EC2-A20E-1B6DEFD50945}" srcOrd="0" destOrd="0" presId="urn:microsoft.com/office/officeart/2008/layout/LinedList"/>
    <dgm:cxn modelId="{4F0584F9-D8A1-49B8-8C20-8D3AAB543BF1}" type="presParOf" srcId="{CCD3DB20-9F0A-48D3-B56F-4BFA6F708430}" destId="{2DACA1D5-4791-45A8-B8EB-D6DDCAF99F53}" srcOrd="1" destOrd="0" presId="urn:microsoft.com/office/officeart/2008/layout/LinedList"/>
    <dgm:cxn modelId="{77D51161-73D7-4873-B825-57E7C4F9D3A9}" type="presParOf" srcId="{2DACA1D5-4791-45A8-B8EB-D6DDCAF99F53}" destId="{E9B80BC8-6ABB-415E-A435-F77FF68C0BD8}" srcOrd="0" destOrd="0" presId="urn:microsoft.com/office/officeart/2008/layout/LinedList"/>
    <dgm:cxn modelId="{3CBE4F83-3C34-4B98-BAE2-AA0F49784167}" type="presParOf" srcId="{2DACA1D5-4791-45A8-B8EB-D6DDCAF99F53}" destId="{D9E9EB99-8864-448D-8712-CF1F5EF9AB8F}" srcOrd="1" destOrd="0" presId="urn:microsoft.com/office/officeart/2008/layout/LinedList"/>
    <dgm:cxn modelId="{E13A3A5A-9EBB-4CA4-AD1D-C62310CE5992}" type="presParOf" srcId="{CCD3DB20-9F0A-48D3-B56F-4BFA6F708430}" destId="{36DA1480-C44A-4A60-BECB-5E9504507175}" srcOrd="2" destOrd="0" presId="urn:microsoft.com/office/officeart/2008/layout/LinedList"/>
    <dgm:cxn modelId="{C450A6EC-5243-40ED-9E66-F29E8501E5C8}" type="presParOf" srcId="{CCD3DB20-9F0A-48D3-B56F-4BFA6F708430}" destId="{99584713-0BD5-4465-AD9C-2F95CB4BF223}" srcOrd="3" destOrd="0" presId="urn:microsoft.com/office/officeart/2008/layout/LinedList"/>
    <dgm:cxn modelId="{E8D7CF2E-2CC8-43B4-AFAD-D1BD53BBF20B}" type="presParOf" srcId="{99584713-0BD5-4465-AD9C-2F95CB4BF223}" destId="{7391A18E-2344-4BA7-BF46-A6DC02B90F8D}" srcOrd="0" destOrd="0" presId="urn:microsoft.com/office/officeart/2008/layout/LinedList"/>
    <dgm:cxn modelId="{E1FE1B3F-9C44-410F-B788-0C32C97EB3AD}" type="presParOf" srcId="{99584713-0BD5-4465-AD9C-2F95CB4BF223}" destId="{077E5B6A-A2DE-48BF-997A-222C00F4C6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7097B-F05F-4676-9889-E706AB522615}">
      <dsp:nvSpPr>
        <dsp:cNvPr id="0" name=""/>
        <dsp:cNvSpPr/>
      </dsp:nvSpPr>
      <dsp:spPr>
        <a:xfrm>
          <a:off x="0" y="481847"/>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Goal </a:t>
          </a:r>
        </a:p>
      </dsp:txBody>
      <dsp:txXfrm>
        <a:off x="29271" y="511118"/>
        <a:ext cx="4990293" cy="541083"/>
      </dsp:txXfrm>
    </dsp:sp>
    <dsp:sp modelId="{E075BF72-7009-4CBE-AE43-DACAF5C804C9}">
      <dsp:nvSpPr>
        <dsp:cNvPr id="0" name=""/>
        <dsp:cNvSpPr/>
      </dsp:nvSpPr>
      <dsp:spPr>
        <a:xfrm>
          <a:off x="0" y="1153472"/>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Key Concepts</a:t>
          </a:r>
        </a:p>
      </dsp:txBody>
      <dsp:txXfrm>
        <a:off x="29271" y="1182743"/>
        <a:ext cx="4990293" cy="541083"/>
      </dsp:txXfrm>
    </dsp:sp>
    <dsp:sp modelId="{A7031E97-6E69-46CE-B2ED-96C15221F9D6}">
      <dsp:nvSpPr>
        <dsp:cNvPr id="0" name=""/>
        <dsp:cNvSpPr/>
      </dsp:nvSpPr>
      <dsp:spPr>
        <a:xfrm>
          <a:off x="0" y="1825097"/>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Defining the Model</a:t>
          </a:r>
        </a:p>
      </dsp:txBody>
      <dsp:txXfrm>
        <a:off x="29271" y="1854368"/>
        <a:ext cx="4990293" cy="541083"/>
      </dsp:txXfrm>
    </dsp:sp>
    <dsp:sp modelId="{C1076B40-BAF8-418D-9481-B7ACDE515629}">
      <dsp:nvSpPr>
        <dsp:cNvPr id="0" name=""/>
        <dsp:cNvSpPr/>
      </dsp:nvSpPr>
      <dsp:spPr>
        <a:xfrm>
          <a:off x="0" y="2496722"/>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Semi-Supervised Node Classification</a:t>
          </a:r>
        </a:p>
      </dsp:txBody>
      <dsp:txXfrm>
        <a:off x="29271" y="2525993"/>
        <a:ext cx="4990293" cy="541083"/>
      </dsp:txXfrm>
    </dsp:sp>
    <dsp:sp modelId="{454737B7-DDA4-4130-B739-FCC65BFE438A}">
      <dsp:nvSpPr>
        <dsp:cNvPr id="0" name=""/>
        <dsp:cNvSpPr/>
      </dsp:nvSpPr>
      <dsp:spPr>
        <a:xfrm>
          <a:off x="0" y="3168347"/>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Experimental Set-up</a:t>
          </a:r>
        </a:p>
      </dsp:txBody>
      <dsp:txXfrm>
        <a:off x="29271" y="3197618"/>
        <a:ext cx="4990293" cy="541083"/>
      </dsp:txXfrm>
    </dsp:sp>
    <dsp:sp modelId="{E746BFA5-A5DC-404B-B3EA-DE1B5156D598}">
      <dsp:nvSpPr>
        <dsp:cNvPr id="0" name=""/>
        <dsp:cNvSpPr/>
      </dsp:nvSpPr>
      <dsp:spPr>
        <a:xfrm>
          <a:off x="0" y="3839973"/>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 Results discussion </a:t>
          </a:r>
        </a:p>
      </dsp:txBody>
      <dsp:txXfrm>
        <a:off x="29271" y="3869244"/>
        <a:ext cx="4990293" cy="541083"/>
      </dsp:txXfrm>
    </dsp:sp>
    <dsp:sp modelId="{BBEB442D-4327-4439-983E-176F844E27CF}">
      <dsp:nvSpPr>
        <dsp:cNvPr id="0" name=""/>
        <dsp:cNvSpPr/>
      </dsp:nvSpPr>
      <dsp:spPr>
        <a:xfrm>
          <a:off x="0" y="4511598"/>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Weisfeiler</a:t>
          </a:r>
          <a:r>
            <a:rPr lang="en-US" sz="2500" kern="1200" dirty="0"/>
            <a:t>-Lehman Algorithm </a:t>
          </a:r>
        </a:p>
      </dsp:txBody>
      <dsp:txXfrm>
        <a:off x="29271" y="4540869"/>
        <a:ext cx="4990293" cy="541083"/>
      </dsp:txXfrm>
    </dsp:sp>
    <dsp:sp modelId="{0851C08B-1035-4017-8E72-95D4558A4419}">
      <dsp:nvSpPr>
        <dsp:cNvPr id="0" name=""/>
        <dsp:cNvSpPr/>
      </dsp:nvSpPr>
      <dsp:spPr>
        <a:xfrm>
          <a:off x="0" y="5183222"/>
          <a:ext cx="5048835" cy="599625"/>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Conclusion </a:t>
          </a:r>
        </a:p>
      </dsp:txBody>
      <dsp:txXfrm>
        <a:off x="29271" y="5212493"/>
        <a:ext cx="4990293"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D942-8171-43E0-A4D3-3042B1BEF9AD}">
      <dsp:nvSpPr>
        <dsp:cNvPr id="0" name=""/>
        <dsp:cNvSpPr/>
      </dsp:nvSpPr>
      <dsp:spPr>
        <a:xfrm>
          <a:off x="0" y="494324"/>
          <a:ext cx="4197723" cy="5077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5790" tIns="645668" rIns="325790"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IN" sz="2800" kern="1200" dirty="0"/>
            <a:t>Time series </a:t>
          </a: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IN" sz="2800" kern="1200" dirty="0"/>
            <a:t>Regular connectivity</a:t>
          </a: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IN" sz="2800" kern="1200" dirty="0"/>
            <a:t>2D images, occasionally 3D tensors are  special cases of the graph learning problem</a:t>
          </a:r>
          <a:endParaRPr lang="en-US" sz="2800" kern="1200" dirty="0"/>
        </a:p>
      </dsp:txBody>
      <dsp:txXfrm>
        <a:off x="0" y="494324"/>
        <a:ext cx="4197723" cy="5077800"/>
      </dsp:txXfrm>
    </dsp:sp>
    <dsp:sp modelId="{019BBBB8-B13D-49D1-A01B-A6F1C48E6195}">
      <dsp:nvSpPr>
        <dsp:cNvPr id="0" name=""/>
        <dsp:cNvSpPr/>
      </dsp:nvSpPr>
      <dsp:spPr>
        <a:xfrm>
          <a:off x="0" y="68595"/>
          <a:ext cx="2938406" cy="9151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65" tIns="0" rIns="111065" bIns="0" numCol="1" spcCol="1270" anchor="ctr" anchorCtr="0">
          <a:noAutofit/>
        </a:bodyPr>
        <a:lstStyle/>
        <a:p>
          <a:pPr marL="0" lvl="0" indent="0" algn="l" defTabSz="1244600">
            <a:lnSpc>
              <a:spcPct val="90000"/>
            </a:lnSpc>
            <a:spcBef>
              <a:spcPct val="0"/>
            </a:spcBef>
            <a:spcAft>
              <a:spcPct val="35000"/>
            </a:spcAft>
            <a:buNone/>
          </a:pPr>
          <a:r>
            <a:rPr lang="en-IN" sz="2800" kern="1200" dirty="0"/>
            <a:t>Convolution </a:t>
          </a:r>
          <a:endParaRPr lang="en-US" sz="2800" kern="1200" dirty="0"/>
        </a:p>
      </dsp:txBody>
      <dsp:txXfrm>
        <a:off x="44672" y="113267"/>
        <a:ext cx="2849062"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28BDF-BBF2-434A-80AB-AF7945D5A045}">
      <dsp:nvSpPr>
        <dsp:cNvPr id="0" name=""/>
        <dsp:cNvSpPr/>
      </dsp:nvSpPr>
      <dsp:spPr>
        <a:xfrm>
          <a:off x="0" y="792629"/>
          <a:ext cx="4701779" cy="1077300"/>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4910" tIns="395732" rIns="36491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Limitation as assumes that edges encode mere similarity of the nodes</a:t>
          </a:r>
        </a:p>
      </dsp:txBody>
      <dsp:txXfrm>
        <a:off x="0" y="792629"/>
        <a:ext cx="4701779" cy="1077300"/>
      </dsp:txXfrm>
    </dsp:sp>
    <dsp:sp modelId="{4CC1E226-AED0-46FE-A873-F61830AAABC9}">
      <dsp:nvSpPr>
        <dsp:cNvPr id="0" name=""/>
        <dsp:cNvSpPr/>
      </dsp:nvSpPr>
      <dsp:spPr>
        <a:xfrm>
          <a:off x="235088" y="512189"/>
          <a:ext cx="3291245"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4401" tIns="0" rIns="124401" bIns="0" numCol="1" spcCol="1270" anchor="ctr" anchorCtr="0">
          <a:noAutofit/>
        </a:bodyPr>
        <a:lstStyle/>
        <a:p>
          <a:pPr marL="0" lvl="0" indent="0" algn="l" defTabSz="844550">
            <a:lnSpc>
              <a:spcPct val="90000"/>
            </a:lnSpc>
            <a:spcBef>
              <a:spcPct val="0"/>
            </a:spcBef>
            <a:spcAft>
              <a:spcPct val="35000"/>
            </a:spcAft>
            <a:buNone/>
          </a:pPr>
          <a:r>
            <a:rPr lang="en-US" sz="1900" kern="1200"/>
            <a:t>Graph Regularization Method</a:t>
          </a:r>
        </a:p>
      </dsp:txBody>
      <dsp:txXfrm>
        <a:off x="262468" y="539569"/>
        <a:ext cx="3236485" cy="506120"/>
      </dsp:txXfrm>
    </dsp:sp>
    <dsp:sp modelId="{CC5676A1-5AF0-4739-A8E3-560251BFB5AF}">
      <dsp:nvSpPr>
        <dsp:cNvPr id="0" name=""/>
        <dsp:cNvSpPr/>
      </dsp:nvSpPr>
      <dsp:spPr>
        <a:xfrm>
          <a:off x="0" y="2252970"/>
          <a:ext cx="4701779" cy="1077300"/>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4910" tIns="395732" rIns="36491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Based on multi-step pipeline and therefore difficult to optimize</a:t>
          </a:r>
        </a:p>
      </dsp:txBody>
      <dsp:txXfrm>
        <a:off x="0" y="2252970"/>
        <a:ext cx="4701779" cy="1077300"/>
      </dsp:txXfrm>
    </dsp:sp>
    <dsp:sp modelId="{06D38566-7ED7-4B0F-859D-B22A1E2BA960}">
      <dsp:nvSpPr>
        <dsp:cNvPr id="0" name=""/>
        <dsp:cNvSpPr/>
      </dsp:nvSpPr>
      <dsp:spPr>
        <a:xfrm>
          <a:off x="235088" y="1972530"/>
          <a:ext cx="3291245"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4401" tIns="0" rIns="124401" bIns="0" numCol="1" spcCol="1270" anchor="ctr" anchorCtr="0">
          <a:noAutofit/>
        </a:bodyPr>
        <a:lstStyle/>
        <a:p>
          <a:pPr marL="0" lvl="0" indent="0" algn="l" defTabSz="844550">
            <a:lnSpc>
              <a:spcPct val="90000"/>
            </a:lnSpc>
            <a:spcBef>
              <a:spcPct val="0"/>
            </a:spcBef>
            <a:spcAft>
              <a:spcPct val="35000"/>
            </a:spcAft>
            <a:buNone/>
          </a:pPr>
          <a:r>
            <a:rPr lang="en-US" sz="1900" kern="1200"/>
            <a:t>Skip Gram based </a:t>
          </a:r>
        </a:p>
      </dsp:txBody>
      <dsp:txXfrm>
        <a:off x="262468" y="1999910"/>
        <a:ext cx="3236485" cy="506120"/>
      </dsp:txXfrm>
    </dsp:sp>
    <dsp:sp modelId="{573E28F2-BB84-47B9-B9CE-11BC2ADDB97A}">
      <dsp:nvSpPr>
        <dsp:cNvPr id="0" name=""/>
        <dsp:cNvSpPr/>
      </dsp:nvSpPr>
      <dsp:spPr>
        <a:xfrm>
          <a:off x="0" y="3713310"/>
          <a:ext cx="4701779" cy="1346625"/>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4910" tIns="395732" rIns="36491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Propagation of feature information from neighboring nodes in every layer improves classification performance </a:t>
          </a:r>
        </a:p>
      </dsp:txBody>
      <dsp:txXfrm>
        <a:off x="0" y="3713310"/>
        <a:ext cx="4701779" cy="1346625"/>
      </dsp:txXfrm>
    </dsp:sp>
    <dsp:sp modelId="{69C939E9-8569-4C38-86C8-691075BAE836}">
      <dsp:nvSpPr>
        <dsp:cNvPr id="0" name=""/>
        <dsp:cNvSpPr/>
      </dsp:nvSpPr>
      <dsp:spPr>
        <a:xfrm>
          <a:off x="235088" y="3432870"/>
          <a:ext cx="3291245" cy="560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4401" tIns="0" rIns="124401" bIns="0" numCol="1" spcCol="1270" anchor="ctr" anchorCtr="0">
          <a:noAutofit/>
        </a:bodyPr>
        <a:lstStyle/>
        <a:p>
          <a:pPr marL="0" lvl="0" indent="0" algn="l" defTabSz="844550">
            <a:lnSpc>
              <a:spcPct val="90000"/>
            </a:lnSpc>
            <a:spcBef>
              <a:spcPct val="0"/>
            </a:spcBef>
            <a:spcAft>
              <a:spcPct val="35000"/>
            </a:spcAft>
            <a:buNone/>
          </a:pPr>
          <a:r>
            <a:rPr lang="en-US" sz="1900" kern="1200"/>
            <a:t>GCN model</a:t>
          </a:r>
        </a:p>
      </dsp:txBody>
      <dsp:txXfrm>
        <a:off x="262468" y="3460250"/>
        <a:ext cx="3236485"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B4134-A701-469A-8889-AFD27189823E}">
      <dsp:nvSpPr>
        <dsp:cNvPr id="0" name=""/>
        <dsp:cNvSpPr/>
      </dsp:nvSpPr>
      <dsp:spPr>
        <a:xfrm>
          <a:off x="0" y="2720"/>
          <a:ext cx="4701779" cy="0"/>
        </a:xfrm>
        <a:prstGeom prst="lin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EC3616-23FB-4200-BD18-8CC6C8DC719D}">
      <dsp:nvSpPr>
        <dsp:cNvPr id="0" name=""/>
        <dsp:cNvSpPr/>
      </dsp:nvSpPr>
      <dsp:spPr>
        <a:xfrm>
          <a:off x="0" y="2720"/>
          <a:ext cx="4701779"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Memory Requirements</a:t>
          </a:r>
        </a:p>
      </dsp:txBody>
      <dsp:txXfrm>
        <a:off x="0" y="2720"/>
        <a:ext cx="4701779" cy="1855561"/>
      </dsp:txXfrm>
    </dsp:sp>
    <dsp:sp modelId="{15AD4E9A-5026-4E3A-90F7-115859F5F975}">
      <dsp:nvSpPr>
        <dsp:cNvPr id="0" name=""/>
        <dsp:cNvSpPr/>
      </dsp:nvSpPr>
      <dsp:spPr>
        <a:xfrm>
          <a:off x="0" y="1858281"/>
          <a:ext cx="4701779" cy="0"/>
        </a:xfrm>
        <a:prstGeom prst="lin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273693F-8B75-486D-85B1-9570A153CB99}">
      <dsp:nvSpPr>
        <dsp:cNvPr id="0" name=""/>
        <dsp:cNvSpPr/>
      </dsp:nvSpPr>
      <dsp:spPr>
        <a:xfrm>
          <a:off x="0" y="1858281"/>
          <a:ext cx="4701779"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Directed Edges and edge features</a:t>
          </a:r>
        </a:p>
      </dsp:txBody>
      <dsp:txXfrm>
        <a:off x="0" y="1858281"/>
        <a:ext cx="4701779" cy="1855561"/>
      </dsp:txXfrm>
    </dsp:sp>
    <dsp:sp modelId="{FD716386-B13E-4F73-BD90-F47930C1EEDF}">
      <dsp:nvSpPr>
        <dsp:cNvPr id="0" name=""/>
        <dsp:cNvSpPr/>
      </dsp:nvSpPr>
      <dsp:spPr>
        <a:xfrm>
          <a:off x="0" y="3713843"/>
          <a:ext cx="4701779" cy="0"/>
        </a:xfrm>
        <a:prstGeom prst="lin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954C340-DFE2-495D-9619-F0E1920944E5}">
      <dsp:nvSpPr>
        <dsp:cNvPr id="0" name=""/>
        <dsp:cNvSpPr/>
      </dsp:nvSpPr>
      <dsp:spPr>
        <a:xfrm>
          <a:off x="0" y="3713843"/>
          <a:ext cx="4701779"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Limiting assumptions</a:t>
          </a:r>
        </a:p>
      </dsp:txBody>
      <dsp:txXfrm>
        <a:off x="0" y="3713843"/>
        <a:ext cx="4701779" cy="1855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304BE-6687-4EC2-A20E-1B6DEFD50945}">
      <dsp:nvSpPr>
        <dsp:cNvPr id="0" name=""/>
        <dsp:cNvSpPr/>
      </dsp:nvSpPr>
      <dsp:spPr>
        <a:xfrm>
          <a:off x="0" y="0"/>
          <a:ext cx="4701779"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9B80BC8-6ABB-415E-A435-F77FF68C0BD8}">
      <dsp:nvSpPr>
        <dsp:cNvPr id="0" name=""/>
        <dsp:cNvSpPr/>
      </dsp:nvSpPr>
      <dsp:spPr>
        <a:xfrm>
          <a:off x="0" y="0"/>
          <a:ext cx="4701779"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a:t>Spectral Clustering Approach</a:t>
          </a:r>
        </a:p>
      </dsp:txBody>
      <dsp:txXfrm>
        <a:off x="0" y="0"/>
        <a:ext cx="4701779" cy="2786062"/>
      </dsp:txXfrm>
    </dsp:sp>
    <dsp:sp modelId="{36DA1480-C44A-4A60-BECB-5E9504507175}">
      <dsp:nvSpPr>
        <dsp:cNvPr id="0" name=""/>
        <dsp:cNvSpPr/>
      </dsp:nvSpPr>
      <dsp:spPr>
        <a:xfrm>
          <a:off x="0" y="2786062"/>
          <a:ext cx="4701779"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391A18E-2344-4BA7-BF46-A6DC02B90F8D}">
      <dsp:nvSpPr>
        <dsp:cNvPr id="0" name=""/>
        <dsp:cNvSpPr/>
      </dsp:nvSpPr>
      <dsp:spPr>
        <a:xfrm>
          <a:off x="0" y="2786062"/>
          <a:ext cx="4701779"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a:t>Graph Laplacian Intuition</a:t>
          </a:r>
        </a:p>
      </dsp:txBody>
      <dsp:txXfrm>
        <a:off x="0" y="2786062"/>
        <a:ext cx="4701779" cy="27860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50072-25C5-4DA6-9996-0F3A55BF350B}" type="datetimeFigureOut">
              <a:rPr lang="en-IN" smtClean="0"/>
              <a:t>26-04-2018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52F19-E782-42A3-B26E-0C3A7691B1A8}" type="slidenum">
              <a:rPr lang="en-IN" smtClean="0"/>
              <a:t>‹#›</a:t>
            </a:fld>
            <a:endParaRPr lang="en-IN"/>
          </a:p>
        </p:txBody>
      </p:sp>
    </p:spTree>
    <p:extLst>
      <p:ext uri="{BB962C8B-B14F-4D97-AF65-F5344CB8AC3E}">
        <p14:creationId xmlns:p14="http://schemas.microsoft.com/office/powerpoint/2010/main" val="142803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consider the problem of classifying nodes (such as documents) in a graph (such as a citation network), where labels are only available for a small subset of nodes. This problem can be framed as graph-based semi-supervised learning, where label information is smoothed over the graph via some form of explicit graph-based regularization (Zhu et al., 2003; Zhou et al., 2004; Belkin et al., 2006; Weston et al., 2012), e.g. by using a graph Laplacian regularization term in the loss function: </a:t>
            </a:r>
          </a:p>
          <a:p>
            <a:endParaRPr lang="en-IN" dirty="0"/>
          </a:p>
          <a:p>
            <a:r>
              <a:rPr lang="en-IN" dirty="0"/>
              <a:t>L = L0 + </a:t>
            </a:r>
            <a:r>
              <a:rPr lang="el-GR" dirty="0"/>
              <a:t>λ</a:t>
            </a:r>
            <a:r>
              <a:rPr lang="en-IN" dirty="0" err="1"/>
              <a:t>Lreg</a:t>
            </a:r>
            <a:r>
              <a:rPr lang="en-IN" dirty="0"/>
              <a:t> , with </a:t>
            </a:r>
            <a:r>
              <a:rPr lang="en-IN" dirty="0" err="1"/>
              <a:t>Lreg</a:t>
            </a:r>
            <a:r>
              <a:rPr lang="en-IN" dirty="0"/>
              <a:t> =X </a:t>
            </a:r>
            <a:r>
              <a:rPr lang="en-IN" dirty="0" err="1"/>
              <a:t>i,j</a:t>
            </a:r>
            <a:r>
              <a:rPr lang="en-IN" dirty="0"/>
              <a:t> </a:t>
            </a:r>
            <a:r>
              <a:rPr lang="en-IN" dirty="0" err="1"/>
              <a:t>Aijkf</a:t>
            </a:r>
            <a:r>
              <a:rPr lang="en-IN" dirty="0"/>
              <a:t>(Xi)−f(</a:t>
            </a:r>
            <a:r>
              <a:rPr lang="en-IN" dirty="0" err="1"/>
              <a:t>Xj</a:t>
            </a:r>
            <a:r>
              <a:rPr lang="en-IN" dirty="0"/>
              <a:t>)k2 = f(X)&gt;∆f(X). (1) </a:t>
            </a:r>
          </a:p>
        </p:txBody>
      </p:sp>
      <p:sp>
        <p:nvSpPr>
          <p:cNvPr id="4" name="Slide Number Placeholder 3"/>
          <p:cNvSpPr>
            <a:spLocks noGrp="1"/>
          </p:cNvSpPr>
          <p:nvPr>
            <p:ph type="sldNum" sz="quarter" idx="10"/>
          </p:nvPr>
        </p:nvSpPr>
        <p:spPr/>
        <p:txBody>
          <a:bodyPr/>
          <a:lstStyle/>
          <a:p>
            <a:fld id="{B5452F19-E782-42A3-B26E-0C3A7691B1A8}" type="slidenum">
              <a:rPr lang="en-IN" smtClean="0"/>
              <a:t>3</a:t>
            </a:fld>
            <a:endParaRPr lang="en-IN"/>
          </a:p>
        </p:txBody>
      </p:sp>
    </p:spTree>
    <p:extLst>
      <p:ext uri="{BB962C8B-B14F-4D97-AF65-F5344CB8AC3E}">
        <p14:creationId xmlns:p14="http://schemas.microsoft.com/office/powerpoint/2010/main" val="46009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14</a:t>
            </a:fld>
            <a:endParaRPr lang="en-IN"/>
          </a:p>
        </p:txBody>
      </p:sp>
    </p:spTree>
    <p:extLst>
      <p:ext uri="{BB962C8B-B14F-4D97-AF65-F5344CB8AC3E}">
        <p14:creationId xmlns:p14="http://schemas.microsoft.com/office/powerpoint/2010/main" val="93228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15</a:t>
            </a:fld>
            <a:endParaRPr lang="en-IN"/>
          </a:p>
        </p:txBody>
      </p:sp>
    </p:spTree>
    <p:extLst>
      <p:ext uri="{BB962C8B-B14F-4D97-AF65-F5344CB8AC3E}">
        <p14:creationId xmlns:p14="http://schemas.microsoft.com/office/powerpoint/2010/main" val="13761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16</a:t>
            </a:fld>
            <a:endParaRPr lang="en-IN"/>
          </a:p>
        </p:txBody>
      </p:sp>
    </p:spTree>
    <p:extLst>
      <p:ext uri="{BB962C8B-B14F-4D97-AF65-F5344CB8AC3E}">
        <p14:creationId xmlns:p14="http://schemas.microsoft.com/office/powerpoint/2010/main" val="401767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17</a:t>
            </a:fld>
            <a:endParaRPr lang="en-IN"/>
          </a:p>
        </p:txBody>
      </p:sp>
    </p:spTree>
    <p:extLst>
      <p:ext uri="{BB962C8B-B14F-4D97-AF65-F5344CB8AC3E}">
        <p14:creationId xmlns:p14="http://schemas.microsoft.com/office/powerpoint/2010/main" val="177778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Citationnetworks</a:t>
            </a:r>
            <a:r>
              <a:rPr lang="en-IN" dirty="0"/>
              <a:t> We consider three citation network datasets: </a:t>
            </a:r>
            <a:r>
              <a:rPr lang="en-IN" dirty="0" err="1"/>
              <a:t>Citeseer</a:t>
            </a:r>
            <a:r>
              <a:rPr lang="en-IN" dirty="0"/>
              <a:t>, Cora and </a:t>
            </a:r>
            <a:r>
              <a:rPr lang="en-IN" dirty="0" err="1"/>
              <a:t>Pubmed</a:t>
            </a:r>
            <a:r>
              <a:rPr lang="en-IN" dirty="0"/>
              <a:t> (Sen et al., 2008). The datasets contain sparse bag-of-words feature vectors for each document and a list of citation links between documents. We treat the citation links as (undirected) edges and construct </a:t>
            </a:r>
            <a:r>
              <a:rPr lang="en-IN" dirty="0" err="1"/>
              <a:t>abinary,symmetricadjacencymatrix</a:t>
            </a:r>
            <a:r>
              <a:rPr lang="en-IN" dirty="0"/>
              <a:t> A. </a:t>
            </a:r>
            <a:r>
              <a:rPr lang="en-IN" dirty="0" err="1"/>
              <a:t>Eachdocumenthasaclasslabel</a:t>
            </a:r>
            <a:r>
              <a:rPr lang="en-IN" dirty="0"/>
              <a:t>. </a:t>
            </a:r>
            <a:r>
              <a:rPr lang="en-IN" dirty="0" err="1"/>
              <a:t>Fortraining,weonlyuse</a:t>
            </a:r>
            <a:r>
              <a:rPr lang="en-IN" dirty="0"/>
              <a:t> 20 labels per class, but all feature vectors.</a:t>
            </a:r>
          </a:p>
          <a:p>
            <a:r>
              <a:rPr lang="en-IN" dirty="0"/>
              <a:t>NELL </a:t>
            </a:r>
            <a:r>
              <a:rPr lang="en-IN" dirty="0" err="1"/>
              <a:t>NELLisadatasetextractedfromtheknowledgegraphintroducedin</a:t>
            </a:r>
            <a:r>
              <a:rPr lang="en-IN" dirty="0"/>
              <a:t>(Carlsonetal.,2010). A knowledge graph is a set of entities connected with directed, </a:t>
            </a:r>
            <a:r>
              <a:rPr lang="en-IN" dirty="0" err="1"/>
              <a:t>labeled</a:t>
            </a:r>
            <a:r>
              <a:rPr lang="en-IN" dirty="0"/>
              <a:t> edges (relations). We follow the pre-processing scheme as described in Yang et al. (2016). We assign separate relation nodes r1 and r2 for each entity pair (e1,r,e2) as (e1,r1) and (e2,r2). Entity nodes are described by sparse feature vectors. We extend the number of features in NELL by assigning a unique one-hot representationforeveryrelationnode,effectivelyresultingina61,278-dimsparsefeaturevectorper node. The semi-supervised task here considers the extreme case of only a single </a:t>
            </a:r>
            <a:r>
              <a:rPr lang="en-IN" dirty="0" err="1"/>
              <a:t>labeled</a:t>
            </a:r>
            <a:r>
              <a:rPr lang="en-IN" dirty="0"/>
              <a:t> example per class in the training set. We construct a binary, symmetric adjacency matrix from this graph by setting entries </a:t>
            </a:r>
            <a:r>
              <a:rPr lang="en-IN" dirty="0" err="1"/>
              <a:t>Aij</a:t>
            </a:r>
            <a:r>
              <a:rPr lang="en-IN" dirty="0"/>
              <a:t> = 1, if one or more edges are present between nodes </a:t>
            </a:r>
            <a:r>
              <a:rPr lang="en-IN" dirty="0" err="1"/>
              <a:t>i</a:t>
            </a:r>
            <a:r>
              <a:rPr lang="en-IN" dirty="0"/>
              <a:t> and j.</a:t>
            </a:r>
          </a:p>
          <a:p>
            <a:r>
              <a:rPr lang="en-IN" dirty="0"/>
              <a:t>Random graphs We simulate random graph datasets of various sizes for experiments where we measure training time per epoch. For a dataset with N nodes we create a random graph assigning 2N edges uniformly at random. We take the identity matrix IN as input feature matrix X, thereby implicitlytakingafeaturelessapproachwherethemodelisonlyinformedabouttheidentityofeach node, speciﬁed by a unique one-hot vector. We add dummy labels Yi = 1 for every node.</a:t>
            </a:r>
          </a:p>
          <a:p>
            <a:endParaRPr lang="en-US" dirty="0"/>
          </a:p>
          <a:p>
            <a:r>
              <a:rPr lang="en-IN" dirty="0"/>
              <a:t>Unless otherwise noted, we train a two-layer GCN as described in Section 3.1 and evaluate prediction accuracy on a test set of 1,000 </a:t>
            </a:r>
            <a:r>
              <a:rPr lang="en-IN" dirty="0" err="1"/>
              <a:t>labeled</a:t>
            </a:r>
            <a:r>
              <a:rPr lang="en-IN" dirty="0"/>
              <a:t> examples. We provide additional experiments using deepermodelswithupto10layersinAppendixB.WechoosethesamedatasetsplitsasinYangetal. (2016) with an additional validation set of 500 </a:t>
            </a:r>
            <a:r>
              <a:rPr lang="en-IN" dirty="0" err="1"/>
              <a:t>labeled</a:t>
            </a:r>
            <a:r>
              <a:rPr lang="en-IN" dirty="0"/>
              <a:t> examples for hyperparameter optimization (dropout rate for all layers, L2 regularization factor for the ﬁrst GCN layer and number of hidden units). We do not use the validation set labels for training. For the citation network datasets, we optimize hyperparameters on Cora only and use the same set </a:t>
            </a:r>
            <a:r>
              <a:rPr lang="en-IN" dirty="0" err="1"/>
              <a:t>ofparametersforCiteseerandPubmed</a:t>
            </a:r>
            <a:r>
              <a:rPr lang="en-IN" dirty="0"/>
              <a:t>. Wetrainallmodelsforamaximumof200epochs(training iterations) using Adam (</a:t>
            </a:r>
            <a:r>
              <a:rPr lang="en-IN" dirty="0" err="1"/>
              <a:t>Kingma</a:t>
            </a:r>
            <a:r>
              <a:rPr lang="en-IN" dirty="0"/>
              <a:t> &amp; Ba, 2015) with a learning rate of 0.01 and early stopping with a window size of 10, i.e. we stop training if the validation loss does not decrease for 10 consecutive epochs. We initialize weights using the initialization described in </a:t>
            </a:r>
            <a:r>
              <a:rPr lang="en-IN" dirty="0" err="1"/>
              <a:t>Glorot</a:t>
            </a:r>
            <a:r>
              <a:rPr lang="en-IN" dirty="0"/>
              <a:t> &amp; </a:t>
            </a:r>
            <a:r>
              <a:rPr lang="en-IN" dirty="0" err="1"/>
              <a:t>Bengio</a:t>
            </a:r>
            <a:r>
              <a:rPr lang="en-IN" dirty="0"/>
              <a:t> (2010) and accordingly (row-)normalize input feature vectors. On the random graph datasets, we use a hidden layer size of 32 units and omit regularization (i.e. neither dropout nor L2 regularization).</a:t>
            </a:r>
          </a:p>
        </p:txBody>
      </p:sp>
      <p:sp>
        <p:nvSpPr>
          <p:cNvPr id="4" name="Slide Number Placeholder 3"/>
          <p:cNvSpPr>
            <a:spLocks noGrp="1"/>
          </p:cNvSpPr>
          <p:nvPr>
            <p:ph type="sldNum" sz="quarter" idx="10"/>
          </p:nvPr>
        </p:nvSpPr>
        <p:spPr/>
        <p:txBody>
          <a:bodyPr/>
          <a:lstStyle/>
          <a:p>
            <a:fld id="{B5452F19-E782-42A3-B26E-0C3A7691B1A8}" type="slidenum">
              <a:rPr lang="en-IN" smtClean="0"/>
              <a:t>18</a:t>
            </a:fld>
            <a:endParaRPr lang="en-IN"/>
          </a:p>
        </p:txBody>
      </p:sp>
    </p:spTree>
    <p:extLst>
      <p:ext uri="{BB962C8B-B14F-4D97-AF65-F5344CB8AC3E}">
        <p14:creationId xmlns:p14="http://schemas.microsoft.com/office/powerpoint/2010/main" val="407146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19</a:t>
            </a:fld>
            <a:endParaRPr lang="en-IN"/>
          </a:p>
        </p:txBody>
      </p:sp>
    </p:spTree>
    <p:extLst>
      <p:ext uri="{BB962C8B-B14F-4D97-AF65-F5344CB8AC3E}">
        <p14:creationId xmlns:p14="http://schemas.microsoft.com/office/powerpoint/2010/main" val="34535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20</a:t>
            </a:fld>
            <a:endParaRPr lang="en-IN"/>
          </a:p>
        </p:txBody>
      </p:sp>
    </p:spTree>
    <p:extLst>
      <p:ext uri="{BB962C8B-B14F-4D97-AF65-F5344CB8AC3E}">
        <p14:creationId xmlns:p14="http://schemas.microsoft.com/office/powerpoint/2010/main" val="184268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21</a:t>
            </a:fld>
            <a:endParaRPr lang="en-IN"/>
          </a:p>
        </p:txBody>
      </p:sp>
    </p:spTree>
    <p:extLst>
      <p:ext uri="{BB962C8B-B14F-4D97-AF65-F5344CB8AC3E}">
        <p14:creationId xmlns:p14="http://schemas.microsoft.com/office/powerpoint/2010/main" val="352551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22</a:t>
            </a:fld>
            <a:endParaRPr lang="en-IN"/>
          </a:p>
        </p:txBody>
      </p:sp>
    </p:spTree>
    <p:extLst>
      <p:ext uri="{BB962C8B-B14F-4D97-AF65-F5344CB8AC3E}">
        <p14:creationId xmlns:p14="http://schemas.microsoft.com/office/powerpoint/2010/main" val="2528367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23</a:t>
            </a:fld>
            <a:endParaRPr lang="en-IN"/>
          </a:p>
        </p:txBody>
      </p:sp>
    </p:spTree>
    <p:extLst>
      <p:ext uri="{BB962C8B-B14F-4D97-AF65-F5344CB8AC3E}">
        <p14:creationId xmlns:p14="http://schemas.microsoft.com/office/powerpoint/2010/main" val="260038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work, we encode the graph structure directly using a neural network model f(X,A) and train on a supervised target L0 for all nodes with labels, thereby avoiding explicit graph-based regularization in the loss function. Conditioning f(·) on the adjacency matrix of the graph will allow the model to distribute gradient information from the supervised lossL0 and will enable it to learn representations of nodes both with and without labels</a:t>
            </a:r>
          </a:p>
        </p:txBody>
      </p:sp>
      <p:sp>
        <p:nvSpPr>
          <p:cNvPr id="4" name="Slide Number Placeholder 3"/>
          <p:cNvSpPr>
            <a:spLocks noGrp="1"/>
          </p:cNvSpPr>
          <p:nvPr>
            <p:ph type="sldNum" sz="quarter" idx="10"/>
          </p:nvPr>
        </p:nvSpPr>
        <p:spPr/>
        <p:txBody>
          <a:bodyPr/>
          <a:lstStyle/>
          <a:p>
            <a:fld id="{B5452F19-E782-42A3-B26E-0C3A7691B1A8}" type="slidenum">
              <a:rPr lang="en-IN" smtClean="0"/>
              <a:t>5</a:t>
            </a:fld>
            <a:endParaRPr lang="en-IN"/>
          </a:p>
        </p:txBody>
      </p:sp>
    </p:spTree>
    <p:extLst>
      <p:ext uri="{BB962C8B-B14F-4D97-AF65-F5344CB8AC3E}">
        <p14:creationId xmlns:p14="http://schemas.microsoft.com/office/powerpoint/2010/main" val="389367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24</a:t>
            </a:fld>
            <a:endParaRPr lang="en-IN"/>
          </a:p>
        </p:txBody>
      </p:sp>
    </p:spTree>
    <p:extLst>
      <p:ext uri="{BB962C8B-B14F-4D97-AF65-F5344CB8AC3E}">
        <p14:creationId xmlns:p14="http://schemas.microsoft.com/office/powerpoint/2010/main" val="4235173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25</a:t>
            </a:fld>
            <a:endParaRPr lang="en-IN"/>
          </a:p>
        </p:txBody>
      </p:sp>
    </p:spTree>
    <p:extLst>
      <p:ext uri="{BB962C8B-B14F-4D97-AF65-F5344CB8AC3E}">
        <p14:creationId xmlns:p14="http://schemas.microsoft.com/office/powerpoint/2010/main" val="3275442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26</a:t>
            </a:fld>
            <a:endParaRPr lang="en-IN"/>
          </a:p>
        </p:txBody>
      </p:sp>
    </p:spTree>
    <p:extLst>
      <p:ext uri="{BB962C8B-B14F-4D97-AF65-F5344CB8AC3E}">
        <p14:creationId xmlns:p14="http://schemas.microsoft.com/office/powerpoint/2010/main" val="81893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neural network weights W(0) and W(1) are trained using gradient descent. In this work, we perform batch gradient descent using the full dataset for every training iteration, which is a viable option as long as datasets ﬁt in memory. Using a sparse representation for A, memory requirement </a:t>
            </a:r>
            <a:r>
              <a:rPr lang="en-IN" dirty="0" err="1"/>
              <a:t>isO</a:t>
            </a:r>
            <a:r>
              <a:rPr lang="en-IN" dirty="0"/>
              <a:t>(|E|), i.e. linear in the number of edges. Stochasticity in the training process is introduced via dropout (Srivastava et al., 2014). We leave memory-efﬁcient extensions with mini-batch stochastic gradient descent for future work.</a:t>
            </a:r>
          </a:p>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27</a:t>
            </a:fld>
            <a:endParaRPr lang="en-IN"/>
          </a:p>
        </p:txBody>
      </p:sp>
    </p:spTree>
    <p:extLst>
      <p:ext uri="{BB962C8B-B14F-4D97-AF65-F5344CB8AC3E}">
        <p14:creationId xmlns:p14="http://schemas.microsoft.com/office/powerpoint/2010/main" val="40465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5452F19-E782-42A3-B26E-0C3A7691B1A8}" type="slidenum">
              <a:rPr lang="en-IN" smtClean="0"/>
              <a:t>28</a:t>
            </a:fld>
            <a:endParaRPr lang="en-IN"/>
          </a:p>
        </p:txBody>
      </p:sp>
    </p:spTree>
    <p:extLst>
      <p:ext uri="{BB962C8B-B14F-4D97-AF65-F5344CB8AC3E}">
        <p14:creationId xmlns:p14="http://schemas.microsoft.com/office/powerpoint/2010/main" val="1073673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Memoryrequirement</a:t>
            </a:r>
            <a:r>
              <a:rPr lang="en-IN" dirty="0"/>
              <a:t> In the current setup with full-batch gradient descent, memory requirement grows linearly in the size of the dataset. We have shown that for large graphs that do not ﬁt in GPU memory, training on CPU can still be a viable option. Mini-batch stochastic gradient descent can </a:t>
            </a:r>
            <a:r>
              <a:rPr lang="en-IN" dirty="0" err="1"/>
              <a:t>alleviatethisissue</a:t>
            </a:r>
            <a:r>
              <a:rPr lang="en-IN" dirty="0"/>
              <a:t>. Theprocedureofgeneratingmini-batches,however,shouldtakeintoaccountthe </a:t>
            </a:r>
            <a:r>
              <a:rPr lang="en-IN" dirty="0" err="1"/>
              <a:t>numberoflayersintheGCNmodel,asthe</a:t>
            </a:r>
            <a:r>
              <a:rPr lang="en-IN" dirty="0"/>
              <a:t> Kth-</a:t>
            </a:r>
            <a:r>
              <a:rPr lang="en-IN" dirty="0" err="1"/>
              <a:t>orderneighborhoodforaGCNwith</a:t>
            </a:r>
            <a:r>
              <a:rPr lang="en-IN" dirty="0"/>
              <a:t> K </a:t>
            </a:r>
            <a:r>
              <a:rPr lang="en-IN" dirty="0" err="1"/>
              <a:t>layershasto</a:t>
            </a:r>
            <a:r>
              <a:rPr lang="en-IN" dirty="0"/>
              <a:t> be stored in memory for an exact procedure. For very large and densely connected graph datasets, further approximations might be necessary.</a:t>
            </a:r>
          </a:p>
          <a:p>
            <a:r>
              <a:rPr lang="en-IN" dirty="0"/>
              <a:t>Directed edges and edge features Our framework currently does not naturally support edge features and is limited to undirected graphs (weighted or unweighted). Results on NELL however show that it is possible to handle both directed edges and edge features by representing the original directed graph as an undirected bipartite graph with additional nodes that represent edges in the original graph (see Section 5.1 for details).</a:t>
            </a:r>
          </a:p>
          <a:p>
            <a:r>
              <a:rPr lang="en-IN" dirty="0" err="1"/>
              <a:t>Limitingassumptions</a:t>
            </a:r>
            <a:r>
              <a:rPr lang="en-IN" dirty="0"/>
              <a:t> ThroughtheapproximationsintroducedinSection2,weimplicitlyassume locality (dependence on the Kth-order </a:t>
            </a:r>
            <a:r>
              <a:rPr lang="en-IN" dirty="0" err="1"/>
              <a:t>neighborhood</a:t>
            </a:r>
            <a:r>
              <a:rPr lang="en-IN" dirty="0"/>
              <a:t> for a GCN with K layers) and equal importance of self-connections vs. edges to </a:t>
            </a:r>
            <a:r>
              <a:rPr lang="en-IN" dirty="0" err="1"/>
              <a:t>neighboring</a:t>
            </a:r>
            <a:r>
              <a:rPr lang="en-IN" dirty="0"/>
              <a:t> nodes. For some datasets, however, it might be beneﬁcial to introduce a trade-off parameter λ in the deﬁnition of ˜ A: ˜ A = A + </a:t>
            </a:r>
            <a:r>
              <a:rPr lang="en-IN" dirty="0" err="1"/>
              <a:t>λIN</a:t>
            </a:r>
            <a:r>
              <a:rPr lang="en-IN" dirty="0"/>
              <a:t> . (11) 4Hardware used: 16-core Intel R</a:t>
            </a:r>
          </a:p>
          <a:p>
            <a:r>
              <a:rPr lang="en-IN" dirty="0"/>
              <a:t>Xeon R</a:t>
            </a:r>
          </a:p>
          <a:p>
            <a:r>
              <a:rPr lang="en-IN" dirty="0"/>
              <a:t>CPU E5-2640 v3 @ 2.60GHz, GeForce R</a:t>
            </a:r>
          </a:p>
          <a:p>
            <a:r>
              <a:rPr lang="en-IN" dirty="0"/>
              <a:t>GTX TITAN X</a:t>
            </a:r>
          </a:p>
          <a:p>
            <a:r>
              <a:rPr lang="en-IN" dirty="0"/>
              <a:t>8</a:t>
            </a:r>
          </a:p>
          <a:p>
            <a:r>
              <a:rPr lang="en-IN" dirty="0"/>
              <a:t>Published as a conference paper at ICLR 2017</a:t>
            </a:r>
          </a:p>
          <a:p>
            <a:r>
              <a:rPr lang="en-IN" dirty="0"/>
              <a:t>Thisparameternowplaysasimilarroleasthetrade-offparameterbetweensupervisedandunsupervised loss in the typical semi-supervised setting (see Eq. 1). Here, however, it can be learned via gradient descent.</a:t>
            </a:r>
          </a:p>
        </p:txBody>
      </p:sp>
      <p:sp>
        <p:nvSpPr>
          <p:cNvPr id="4" name="Slide Number Placeholder 3"/>
          <p:cNvSpPr>
            <a:spLocks noGrp="1"/>
          </p:cNvSpPr>
          <p:nvPr>
            <p:ph type="sldNum" sz="quarter" idx="10"/>
          </p:nvPr>
        </p:nvSpPr>
        <p:spPr/>
        <p:txBody>
          <a:bodyPr/>
          <a:lstStyle/>
          <a:p>
            <a:fld id="{B5452F19-E782-42A3-B26E-0C3A7691B1A8}" type="slidenum">
              <a:rPr lang="en-IN" smtClean="0"/>
              <a:t>29</a:t>
            </a:fld>
            <a:endParaRPr lang="en-IN"/>
          </a:p>
        </p:txBody>
      </p:sp>
    </p:spTree>
    <p:extLst>
      <p:ext uri="{BB962C8B-B14F-4D97-AF65-F5344CB8AC3E}">
        <p14:creationId xmlns:p14="http://schemas.microsoft.com/office/powerpoint/2010/main" val="3897793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Memoryrequirement</a:t>
            </a:r>
            <a:r>
              <a:rPr lang="en-IN" dirty="0"/>
              <a:t> In the current setup with full-batch gradient descent, memory requirement grows linearly in the size of the dataset. We have shown that for large graphs that do not ﬁt in GPU memory, training on CPU can still be a viable option. Mini-batch stochastic gradient descent can </a:t>
            </a:r>
            <a:r>
              <a:rPr lang="en-IN" dirty="0" err="1"/>
              <a:t>alleviatethisissue</a:t>
            </a:r>
            <a:r>
              <a:rPr lang="en-IN" dirty="0"/>
              <a:t>. Theprocedureofgeneratingmini-batches,however,shouldtakeintoaccountthe </a:t>
            </a:r>
            <a:r>
              <a:rPr lang="en-IN" dirty="0" err="1"/>
              <a:t>numberoflayersintheGCNmodel,asthe</a:t>
            </a:r>
            <a:r>
              <a:rPr lang="en-IN" dirty="0"/>
              <a:t> Kth-</a:t>
            </a:r>
            <a:r>
              <a:rPr lang="en-IN" dirty="0" err="1"/>
              <a:t>orderneighborhoodforaGCNwith</a:t>
            </a:r>
            <a:r>
              <a:rPr lang="en-IN" dirty="0"/>
              <a:t> K </a:t>
            </a:r>
            <a:r>
              <a:rPr lang="en-IN" dirty="0" err="1"/>
              <a:t>layershasto</a:t>
            </a:r>
            <a:r>
              <a:rPr lang="en-IN" dirty="0"/>
              <a:t> be stored in memory for an exact procedure. For very large and densely connected graph datasets, further approximations might be necessary.</a:t>
            </a:r>
          </a:p>
          <a:p>
            <a:r>
              <a:rPr lang="en-IN" dirty="0"/>
              <a:t>Directed edges and edge features Our framework currently does not naturally support edge features and is limited to undirected graphs (weighted or unweighted). Results on NELL however show that it is possible to handle both directed edges and edge features by representing the original directed graph as an undirected bipartite graph with additional nodes that represent edges in the original graph (see Section 5.1 for details).</a:t>
            </a:r>
          </a:p>
          <a:p>
            <a:r>
              <a:rPr lang="en-IN" dirty="0" err="1"/>
              <a:t>Limitingassumptions</a:t>
            </a:r>
            <a:r>
              <a:rPr lang="en-IN" dirty="0"/>
              <a:t> ThroughtheapproximationsintroducedinSection2,weimplicitlyassume locality (dependence on the Kth-order </a:t>
            </a:r>
            <a:r>
              <a:rPr lang="en-IN" dirty="0" err="1"/>
              <a:t>neighborhood</a:t>
            </a:r>
            <a:r>
              <a:rPr lang="en-IN" dirty="0"/>
              <a:t> for a GCN with K layers) and equal importance of self-connections vs. edges to </a:t>
            </a:r>
            <a:r>
              <a:rPr lang="en-IN" dirty="0" err="1"/>
              <a:t>neighboring</a:t>
            </a:r>
            <a:r>
              <a:rPr lang="en-IN" dirty="0"/>
              <a:t> nodes. For some datasets, however, it might be beneﬁcial to introduce a trade-off parameter λ in the deﬁnition of ˜ A: ˜ A = A + </a:t>
            </a:r>
            <a:r>
              <a:rPr lang="en-IN" dirty="0" err="1"/>
              <a:t>λIN</a:t>
            </a:r>
            <a:r>
              <a:rPr lang="en-IN" dirty="0"/>
              <a:t> . (11) 4Hardware used: 16-core Intel R</a:t>
            </a:r>
          </a:p>
          <a:p>
            <a:r>
              <a:rPr lang="en-IN" dirty="0"/>
              <a:t>Xeon R</a:t>
            </a:r>
          </a:p>
          <a:p>
            <a:r>
              <a:rPr lang="en-IN" dirty="0"/>
              <a:t>CPU E5-2640 v3 @ 2.60GHz, GeForce R</a:t>
            </a:r>
          </a:p>
          <a:p>
            <a:r>
              <a:rPr lang="en-IN" dirty="0"/>
              <a:t>GTX TITAN X</a:t>
            </a:r>
          </a:p>
          <a:p>
            <a:r>
              <a:rPr lang="en-IN" dirty="0"/>
              <a:t>8</a:t>
            </a:r>
          </a:p>
          <a:p>
            <a:r>
              <a:rPr lang="en-IN" dirty="0"/>
              <a:t>Published as a conference paper at ICLR 2017</a:t>
            </a:r>
          </a:p>
          <a:p>
            <a:r>
              <a:rPr lang="en-IN" dirty="0"/>
              <a:t>Thisparameternowplaysasimilarroleasthetrade-offparameterbetweensupervisedandunsupervised loss in the typical semi-supervised setting (see Eq. 1). Here, however, it can be learned via gradient descent.</a:t>
            </a:r>
          </a:p>
        </p:txBody>
      </p:sp>
      <p:sp>
        <p:nvSpPr>
          <p:cNvPr id="4" name="Slide Number Placeholder 3"/>
          <p:cNvSpPr>
            <a:spLocks noGrp="1"/>
          </p:cNvSpPr>
          <p:nvPr>
            <p:ph type="sldNum" sz="quarter" idx="10"/>
          </p:nvPr>
        </p:nvSpPr>
        <p:spPr/>
        <p:txBody>
          <a:bodyPr/>
          <a:lstStyle/>
          <a:p>
            <a:fld id="{B5452F19-E782-42A3-B26E-0C3A7691B1A8}" type="slidenum">
              <a:rPr lang="en-IN" smtClean="0"/>
              <a:t>30</a:t>
            </a:fld>
            <a:endParaRPr lang="en-IN"/>
          </a:p>
        </p:txBody>
      </p:sp>
    </p:spTree>
    <p:extLst>
      <p:ext uri="{BB962C8B-B14F-4D97-AF65-F5344CB8AC3E}">
        <p14:creationId xmlns:p14="http://schemas.microsoft.com/office/powerpoint/2010/main" val="284605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work, we encode the graph structure directly using a neural network model f(X,A) and train on a supervised target L0 for all nodes with labels, thereby avoiding explicit graph-based regularization in the loss function. Conditioning f(·) on the adjacency matrix of the graph will allow the model to distribute gradient information from the supervised lossL0 and will enable it to learn representations of nodes both with and without labels</a:t>
            </a:r>
          </a:p>
        </p:txBody>
      </p:sp>
      <p:sp>
        <p:nvSpPr>
          <p:cNvPr id="4" name="Slide Number Placeholder 3"/>
          <p:cNvSpPr>
            <a:spLocks noGrp="1"/>
          </p:cNvSpPr>
          <p:nvPr>
            <p:ph type="sldNum" sz="quarter" idx="10"/>
          </p:nvPr>
        </p:nvSpPr>
        <p:spPr/>
        <p:txBody>
          <a:bodyPr/>
          <a:lstStyle/>
          <a:p>
            <a:fld id="{B5452F19-E782-42A3-B26E-0C3A7691B1A8}" type="slidenum">
              <a:rPr lang="en-IN" smtClean="0"/>
              <a:t>6</a:t>
            </a:fld>
            <a:endParaRPr lang="en-IN"/>
          </a:p>
        </p:txBody>
      </p:sp>
    </p:spTree>
    <p:extLst>
      <p:ext uri="{BB962C8B-B14F-4D97-AF65-F5344CB8AC3E}">
        <p14:creationId xmlns:p14="http://schemas.microsoft.com/office/powerpoint/2010/main" val="276750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work, we encode the graph structure directly using a neural network model f(X,A) and train on a supervised target L0 for all nodes with labels, thereby avoiding explicit graph-based regularization in the loss function. Conditioning f(·) on the adjacency matrix of the graph will allow the model to distribute gradient information from the supervised lossL0 and will enable it to learn representations of nodes both with and without labels</a:t>
            </a:r>
          </a:p>
        </p:txBody>
      </p:sp>
      <p:sp>
        <p:nvSpPr>
          <p:cNvPr id="4" name="Slide Number Placeholder 3"/>
          <p:cNvSpPr>
            <a:spLocks noGrp="1"/>
          </p:cNvSpPr>
          <p:nvPr>
            <p:ph type="sldNum" sz="quarter" idx="10"/>
          </p:nvPr>
        </p:nvSpPr>
        <p:spPr/>
        <p:txBody>
          <a:bodyPr/>
          <a:lstStyle/>
          <a:p>
            <a:fld id="{B5452F19-E782-42A3-B26E-0C3A7691B1A8}" type="slidenum">
              <a:rPr lang="en-IN" smtClean="0"/>
              <a:t>7</a:t>
            </a:fld>
            <a:endParaRPr lang="en-IN"/>
          </a:p>
        </p:txBody>
      </p:sp>
    </p:spTree>
    <p:extLst>
      <p:ext uri="{BB962C8B-B14F-4D97-AF65-F5344CB8AC3E}">
        <p14:creationId xmlns:p14="http://schemas.microsoft.com/office/powerpoint/2010/main" val="973722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work, we encode the graph structure directly using a neural network model f(X,A) and train on a supervised target L0 for all nodes with labels, thereby avoiding explicit graph-based regularization in the loss function. Conditioning f(·) on the adjacency matrix of the graph will allow the model to distribute gradient information from the supervised lossL0 and will enable it to learn representations of nodes both with and without labels</a:t>
            </a:r>
          </a:p>
        </p:txBody>
      </p:sp>
      <p:sp>
        <p:nvSpPr>
          <p:cNvPr id="4" name="Slide Number Placeholder 3"/>
          <p:cNvSpPr>
            <a:spLocks noGrp="1"/>
          </p:cNvSpPr>
          <p:nvPr>
            <p:ph type="sldNum" sz="quarter" idx="10"/>
          </p:nvPr>
        </p:nvSpPr>
        <p:spPr/>
        <p:txBody>
          <a:bodyPr/>
          <a:lstStyle/>
          <a:p>
            <a:fld id="{B5452F19-E782-42A3-B26E-0C3A7691B1A8}" type="slidenum">
              <a:rPr lang="en-IN" smtClean="0"/>
              <a:t>8</a:t>
            </a:fld>
            <a:endParaRPr lang="en-IN"/>
          </a:p>
        </p:txBody>
      </p:sp>
    </p:spTree>
    <p:extLst>
      <p:ext uri="{BB962C8B-B14F-4D97-AF65-F5344CB8AC3E}">
        <p14:creationId xmlns:p14="http://schemas.microsoft.com/office/powerpoint/2010/main" val="296873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 </m:t>
                    </m:r>
                  </m:oMath>
                </a14:m>
                <a:r>
                  <a:rPr lang="en-IN" dirty="0"/>
                  <a:t>and therefore a linear function on the graph Laplacian spectrum</a:t>
                </a:r>
              </a:p>
              <a:p>
                <a:endParaRPr lang="en-I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r>
                  <a:rPr lang="en-IN" i="0">
                    <a:latin typeface="Cambria Math" panose="02040503050406030204" pitchFamily="18" charset="0"/>
                  </a:rPr>
                  <a:t>𝐿 </a:t>
                </a:r>
                <a:r>
                  <a:rPr lang="en-IN" dirty="0"/>
                  <a:t>and therefore a linear function on the graph Laplacian spectrum</a:t>
                </a:r>
              </a:p>
              <a:p>
                <a:endParaRPr lang="en-IN" dirty="0"/>
              </a:p>
            </p:txBody>
          </p:sp>
        </mc:Fallback>
      </mc:AlternateContent>
      <p:sp>
        <p:nvSpPr>
          <p:cNvPr id="4" name="Slide Number Placeholder 3"/>
          <p:cNvSpPr>
            <a:spLocks noGrp="1"/>
          </p:cNvSpPr>
          <p:nvPr>
            <p:ph type="sldNum" sz="quarter" idx="10"/>
          </p:nvPr>
        </p:nvSpPr>
        <p:spPr/>
        <p:txBody>
          <a:bodyPr/>
          <a:lstStyle/>
          <a:p>
            <a:fld id="{B5452F19-E782-42A3-B26E-0C3A7691B1A8}" type="slidenum">
              <a:rPr lang="en-IN" smtClean="0"/>
              <a:t>9</a:t>
            </a:fld>
            <a:endParaRPr lang="en-IN"/>
          </a:p>
        </p:txBody>
      </p:sp>
    </p:spTree>
    <p:extLst>
      <p:ext uri="{BB962C8B-B14F-4D97-AF65-F5344CB8AC3E}">
        <p14:creationId xmlns:p14="http://schemas.microsoft.com/office/powerpoint/2010/main" val="127035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 </m:t>
                    </m:r>
                  </m:oMath>
                </a14:m>
                <a:r>
                  <a:rPr lang="en-IN" dirty="0"/>
                  <a:t>and therefore a linear function on the graph Laplacian spectrum</a:t>
                </a:r>
              </a:p>
              <a:p>
                <a:endParaRPr lang="en-I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r>
                  <a:rPr lang="en-IN" i="0">
                    <a:latin typeface="Cambria Math" panose="02040503050406030204" pitchFamily="18" charset="0"/>
                  </a:rPr>
                  <a:t>𝐿 </a:t>
                </a:r>
                <a:r>
                  <a:rPr lang="en-IN" dirty="0"/>
                  <a:t>and therefore a linear function on the graph Laplacian spectrum</a:t>
                </a:r>
              </a:p>
              <a:p>
                <a:endParaRPr lang="en-IN" dirty="0"/>
              </a:p>
            </p:txBody>
          </p:sp>
        </mc:Fallback>
      </mc:AlternateContent>
      <p:sp>
        <p:nvSpPr>
          <p:cNvPr id="4" name="Slide Number Placeholder 3"/>
          <p:cNvSpPr>
            <a:spLocks noGrp="1"/>
          </p:cNvSpPr>
          <p:nvPr>
            <p:ph type="sldNum" sz="quarter" idx="10"/>
          </p:nvPr>
        </p:nvSpPr>
        <p:spPr/>
        <p:txBody>
          <a:bodyPr/>
          <a:lstStyle/>
          <a:p>
            <a:fld id="{B5452F19-E782-42A3-B26E-0C3A7691B1A8}" type="slidenum">
              <a:rPr lang="en-IN" smtClean="0"/>
              <a:t>10</a:t>
            </a:fld>
            <a:endParaRPr lang="en-IN"/>
          </a:p>
        </p:txBody>
      </p:sp>
    </p:spTree>
    <p:extLst>
      <p:ext uri="{BB962C8B-B14F-4D97-AF65-F5344CB8AC3E}">
        <p14:creationId xmlns:p14="http://schemas.microsoft.com/office/powerpoint/2010/main" val="3422150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 </m:t>
                    </m:r>
                  </m:oMath>
                </a14:m>
                <a:r>
                  <a:rPr lang="en-IN" dirty="0"/>
                  <a:t>and therefore a linear function on the graph Laplacian spectrum</a:t>
                </a:r>
              </a:p>
              <a:p>
                <a:endParaRPr lang="en-I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r>
                  <a:rPr lang="en-IN" i="0">
                    <a:latin typeface="Cambria Math" panose="02040503050406030204" pitchFamily="18" charset="0"/>
                  </a:rPr>
                  <a:t>𝐿 </a:t>
                </a:r>
                <a:r>
                  <a:rPr lang="en-IN" dirty="0"/>
                  <a:t>and therefore a linear function on the graph Laplacian spectrum</a:t>
                </a:r>
              </a:p>
              <a:p>
                <a:endParaRPr lang="en-IN" dirty="0"/>
              </a:p>
            </p:txBody>
          </p:sp>
        </mc:Fallback>
      </mc:AlternateContent>
      <p:sp>
        <p:nvSpPr>
          <p:cNvPr id="4" name="Slide Number Placeholder 3"/>
          <p:cNvSpPr>
            <a:spLocks noGrp="1"/>
          </p:cNvSpPr>
          <p:nvPr>
            <p:ph type="sldNum" sz="quarter" idx="10"/>
          </p:nvPr>
        </p:nvSpPr>
        <p:spPr/>
        <p:txBody>
          <a:bodyPr/>
          <a:lstStyle/>
          <a:p>
            <a:fld id="{B5452F19-E782-42A3-B26E-0C3A7691B1A8}" type="slidenum">
              <a:rPr lang="en-IN" smtClean="0"/>
              <a:t>11</a:t>
            </a:fld>
            <a:endParaRPr lang="en-IN"/>
          </a:p>
        </p:txBody>
      </p:sp>
    </p:spTree>
    <p:extLst>
      <p:ext uri="{BB962C8B-B14F-4D97-AF65-F5344CB8AC3E}">
        <p14:creationId xmlns:p14="http://schemas.microsoft.com/office/powerpoint/2010/main" val="2377034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 </m:t>
                    </m:r>
                  </m:oMath>
                </a14:m>
                <a:r>
                  <a:rPr lang="en-IN" dirty="0"/>
                  <a:t>and therefore a linear function on the graph Laplacian spectrum</a:t>
                </a:r>
              </a:p>
              <a:p>
                <a:endParaRPr lang="en-I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Limit the layer-wise convolution operation to K = 1 (see Eq. 5), i.e. a function that is linear w.r.t. </a:t>
                </a:r>
                <a:r>
                  <a:rPr lang="en-IN" i="0">
                    <a:latin typeface="Cambria Math" panose="02040503050406030204" pitchFamily="18" charset="0"/>
                  </a:rPr>
                  <a:t>𝐿 </a:t>
                </a:r>
                <a:r>
                  <a:rPr lang="en-IN" dirty="0"/>
                  <a:t>and therefore a linear function on the graph Laplacian spectrum</a:t>
                </a:r>
              </a:p>
              <a:p>
                <a:endParaRPr lang="en-IN" dirty="0"/>
              </a:p>
            </p:txBody>
          </p:sp>
        </mc:Fallback>
      </mc:AlternateContent>
      <p:sp>
        <p:nvSpPr>
          <p:cNvPr id="4" name="Slide Number Placeholder 3"/>
          <p:cNvSpPr>
            <a:spLocks noGrp="1"/>
          </p:cNvSpPr>
          <p:nvPr>
            <p:ph type="sldNum" sz="quarter" idx="10"/>
          </p:nvPr>
        </p:nvSpPr>
        <p:spPr/>
        <p:txBody>
          <a:bodyPr/>
          <a:lstStyle/>
          <a:p>
            <a:fld id="{B5452F19-E782-42A3-B26E-0C3A7691B1A8}" type="slidenum">
              <a:rPr lang="en-IN" smtClean="0"/>
              <a:t>12</a:t>
            </a:fld>
            <a:endParaRPr lang="en-IN"/>
          </a:p>
        </p:txBody>
      </p:sp>
    </p:spTree>
    <p:extLst>
      <p:ext uri="{BB962C8B-B14F-4D97-AF65-F5344CB8AC3E}">
        <p14:creationId xmlns:p14="http://schemas.microsoft.com/office/powerpoint/2010/main" val="167089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C597DA-F7F0-498A-8F43-01C9FB56894D}" type="datetimeFigureOut">
              <a:rPr lang="en-US" smtClean="0"/>
              <a:t>4/26/2018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C597DA-F7F0-498A-8F43-01C9FB56894D}" type="datetimeFigureOut">
              <a:rPr lang="en-US" smtClean="0"/>
              <a:t>4/26/2018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C597DA-F7F0-498A-8F43-01C9FB56894D}" type="datetimeFigureOut">
              <a:rPr lang="en-US" smtClean="0"/>
              <a:t>4/26/2018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C597DA-F7F0-498A-8F43-01C9FB56894D}" type="datetimeFigureOut">
              <a:rPr lang="en-US" smtClean="0"/>
              <a:t>4/26/2018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597DA-F7F0-498A-8F43-01C9FB56894D}" type="datetimeFigureOut">
              <a:rPr lang="en-US" smtClean="0"/>
              <a:t>4/26/2018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C597DA-F7F0-498A-8F43-01C9FB56894D}" type="datetimeFigureOut">
              <a:rPr lang="en-US" smtClean="0"/>
              <a:t>4/26/2018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DC597DA-F7F0-498A-8F43-01C9FB56894D}" type="datetimeFigureOut">
              <a:rPr lang="en-US" smtClean="0"/>
              <a:t>4/26/2018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C597DA-F7F0-498A-8F43-01C9FB56894D}" type="datetimeFigureOut">
              <a:rPr lang="en-US" smtClean="0"/>
              <a:t>4/26/2018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597DA-F7F0-498A-8F43-01C9FB56894D}" type="datetimeFigureOut">
              <a:rPr lang="en-US" smtClean="0"/>
              <a:t>4/26/2018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597DA-F7F0-498A-8F43-01C9FB56894D}" type="datetimeFigureOut">
              <a:rPr lang="en-US" smtClean="0"/>
              <a:t>4/26/2018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597DA-F7F0-498A-8F43-01C9FB56894D}" type="datetimeFigureOut">
              <a:rPr lang="en-US" smtClean="0"/>
              <a:t>4/26/2018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2FC85C-6041-419A-8656-9EF4CD1DE9F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597DA-F7F0-498A-8F43-01C9FB56894D}" type="datetimeFigureOut">
              <a:rPr lang="en-US" smtClean="0"/>
              <a:t>4/26/2018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FC85C-6041-419A-8656-9EF4CD1DE9F9}"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6610" y="498348"/>
            <a:ext cx="7426997"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9144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43000" y="2776538"/>
            <a:ext cx="6858000" cy="1381188"/>
          </a:xfrm>
        </p:spPr>
        <p:txBody>
          <a:bodyPr anchor="ctr">
            <a:normAutofit/>
          </a:bodyPr>
          <a:lstStyle/>
          <a:p>
            <a:r>
              <a:rPr lang="en-US" sz="3500">
                <a:solidFill>
                  <a:schemeClr val="bg2"/>
                </a:solidFill>
              </a:rPr>
              <a:t>Semi-supervised classification with graph convolution networks</a:t>
            </a:r>
            <a:endParaRPr lang="en-IN" sz="3500">
              <a:solidFill>
                <a:schemeClr val="bg2"/>
              </a:solidFill>
            </a:endParaRPr>
          </a:p>
        </p:txBody>
      </p:sp>
      <p:sp>
        <p:nvSpPr>
          <p:cNvPr id="3" name="Subtitle 2"/>
          <p:cNvSpPr>
            <a:spLocks noGrp="1"/>
          </p:cNvSpPr>
          <p:nvPr>
            <p:ph type="subTitle" idx="1"/>
          </p:nvPr>
        </p:nvSpPr>
        <p:spPr>
          <a:xfrm>
            <a:off x="1143000" y="4495800"/>
            <a:ext cx="6858000" cy="762000"/>
          </a:xfrm>
        </p:spPr>
        <p:txBody>
          <a:bodyPr>
            <a:noAutofit/>
          </a:bodyPr>
          <a:lstStyle/>
          <a:p>
            <a:pPr>
              <a:lnSpc>
                <a:spcPct val="90000"/>
              </a:lnSpc>
            </a:pPr>
            <a:r>
              <a:rPr lang="en-US" sz="1400" dirty="0"/>
              <a:t>Presented by: Team Symphony</a:t>
            </a:r>
          </a:p>
          <a:p>
            <a:pPr>
              <a:lnSpc>
                <a:spcPct val="90000"/>
              </a:lnSpc>
            </a:pPr>
            <a:r>
              <a:rPr lang="en-US" sz="1400" dirty="0"/>
              <a:t>Ravinder Singh(20163052)</a:t>
            </a:r>
          </a:p>
          <a:p>
            <a:pPr>
              <a:lnSpc>
                <a:spcPct val="90000"/>
              </a:lnSpc>
            </a:pPr>
            <a:r>
              <a:rPr lang="en-US" sz="1400" dirty="0"/>
              <a:t>Rajat Agarwal(20163060)</a:t>
            </a:r>
          </a:p>
          <a:p>
            <a:pPr>
              <a:lnSpc>
                <a:spcPct val="90000"/>
              </a:lnSpc>
            </a:pPr>
            <a:r>
              <a:rPr lang="en-US" sz="1400" dirty="0" err="1"/>
              <a:t>Muskan</a:t>
            </a:r>
            <a:r>
              <a:rPr lang="en-US" sz="1400" dirty="0"/>
              <a:t> Singla(20172003)</a:t>
            </a:r>
            <a:endParaRPr lang="en-IN" sz="1400" dirty="0"/>
          </a:p>
          <a:p>
            <a:pPr>
              <a:lnSpc>
                <a:spcPct val="90000"/>
              </a:lnSpc>
            </a:pPr>
            <a:r>
              <a:rPr lang="en-US" sz="1400" dirty="0"/>
              <a:t>Pooja Gaur(20173037)</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dirty="0" err="1">
                <a:solidFill>
                  <a:schemeClr val="accent1"/>
                </a:solidFill>
              </a:rPr>
              <a:t>Layerwise</a:t>
            </a:r>
            <a:r>
              <a:rPr lang="en-IN" dirty="0">
                <a:solidFill>
                  <a:schemeClr val="accent1"/>
                </a:solidFill>
              </a:rPr>
              <a:t> Linear model – Contd..</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54968" y="1423070"/>
                <a:ext cx="8452522" cy="2787724"/>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Address overfitting &amp; minimize # of operations (such as matrix multiplications) per layer:</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𝑔</m:t>
                        </m:r>
                      </m:e>
                      <m:sub>
                        <m:r>
                          <a:rPr lang="en-IN" i="1">
                            <a:latin typeface="Cambria Math" panose="02040503050406030204" pitchFamily="18" charset="0"/>
                          </a:rPr>
                          <m:t>𝜃</m:t>
                        </m:r>
                        <m:r>
                          <a:rPr lang="en-IN" i="1">
                            <a:latin typeface="Cambria Math" panose="02040503050406030204" pitchFamily="18" charset="0"/>
                          </a:rPr>
                          <m:t>′</m:t>
                        </m:r>
                      </m:sub>
                    </m:sSub>
                    <m:r>
                      <a:rPr lang="en-IN" i="1">
                        <a:latin typeface="Cambria Math" panose="02040503050406030204" pitchFamily="18" charset="0"/>
                      </a:rPr>
                      <m:t>∗</m:t>
                    </m:r>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𝜃</m:t>
                    </m:r>
                    <m:r>
                      <a:rPr lang="en-IN" i="1">
                        <a:latin typeface="Cambria Math" panose="02040503050406030204" pitchFamily="18" charset="0"/>
                      </a:rPr>
                      <m:t>(</m:t>
                    </m:r>
                    <m:r>
                      <a:rPr lang="en-IN" i="1">
                        <a:latin typeface="Cambria Math" panose="02040503050406030204" pitchFamily="18" charset="0"/>
                      </a:rPr>
                      <m:t>𝐼</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𝐴</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m:t>
                    </m:r>
                    <m:r>
                      <a:rPr lang="en-IN" i="1">
                        <a:latin typeface="Cambria Math" panose="02040503050406030204" pitchFamily="18" charset="0"/>
                      </a:rPr>
                      <m:t>𝑥</m:t>
                    </m:r>
                  </m:oMath>
                </a14:m>
                <a:endParaRPr lang="en-IN" dirty="0"/>
              </a:p>
              <a:p>
                <a:pPr marL="0" indent="0">
                  <a:buNone/>
                </a:pPr>
                <a:r>
                  <a:rPr lang="en-IN" dirty="0"/>
                  <a:t>with a single parameter </a:t>
                </a:r>
                <a14:m>
                  <m:oMath xmlns:m="http://schemas.openxmlformats.org/officeDocument/2006/math">
                    <m:r>
                      <a:rPr lang="en-IN" i="1">
                        <a:latin typeface="Cambria Math" panose="02040503050406030204" pitchFamily="18" charset="0"/>
                      </a:rPr>
                      <m:t>𝜃</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𝜃</m:t>
                        </m:r>
                        <m:r>
                          <a:rPr lang="en-IN" i="1">
                            <a:latin typeface="Cambria Math" panose="02040503050406030204" pitchFamily="18" charset="0"/>
                          </a:rPr>
                          <m:t>′</m:t>
                        </m:r>
                      </m:e>
                      <m:sub>
                        <m:r>
                          <a:rPr lang="en-IN" i="1">
                            <a:latin typeface="Cambria Math" panose="02040503050406030204" pitchFamily="18" charset="0"/>
                          </a:rPr>
                          <m:t>0</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𝜃</m:t>
                        </m:r>
                        <m:r>
                          <a:rPr lang="en-IN" i="1">
                            <a:latin typeface="Cambria Math" panose="02040503050406030204" pitchFamily="18" charset="0"/>
                          </a:rPr>
                          <m:t>′</m:t>
                        </m:r>
                      </m:e>
                      <m:sub>
                        <m:r>
                          <a:rPr lang="en-IN" i="1">
                            <a:latin typeface="Cambria Math" panose="02040503050406030204" pitchFamily="18" charset="0"/>
                          </a:rPr>
                          <m:t>1</m:t>
                        </m:r>
                      </m:sub>
                    </m:sSub>
                  </m:oMath>
                </a14:m>
                <a:endParaRPr lang="en-IN" dirty="0"/>
              </a:p>
            </p:txBody>
          </p:sp>
        </mc:Choice>
        <mc:Fallback xmlns="">
          <p:sp>
            <p:nvSpPr>
              <p:cNvPr id="9" name="Content Placeholder 2">
                <a:extLst>
                  <a:ext uri="{FF2B5EF4-FFF2-40B4-BE49-F238E27FC236}">
                    <a16:creationId xmlns:a16="http://schemas.microsoft.com/office/drawing/2014/main" id="{095CC0C7-5025-4F6D-8572-1650172ED8BC}"/>
                  </a:ext>
                </a:extLst>
              </p:cNvPr>
              <p:cNvSpPr txBox="1">
                <a:spLocks noRot="1" noChangeAspect="1" noMove="1" noResize="1" noEditPoints="1" noAdjustHandles="1" noChangeArrowheads="1" noChangeShapeType="1" noTextEdit="1"/>
              </p:cNvSpPr>
              <p:nvPr/>
            </p:nvSpPr>
            <p:spPr>
              <a:xfrm>
                <a:off x="354968" y="1423070"/>
                <a:ext cx="8452522" cy="2787724"/>
              </a:xfrm>
              <a:prstGeom prst="rect">
                <a:avLst/>
              </a:prstGeom>
              <a:blipFill>
                <a:blip r:embed="rId3"/>
                <a:stretch>
                  <a:fillRect l="-1802"/>
                </a:stretch>
              </a:blipFill>
              <a:ln>
                <a:noFill/>
              </a:ln>
            </p:spPr>
            <p:txBody>
              <a:bodyPr/>
              <a:lstStyle/>
              <a:p>
                <a:r>
                  <a:rPr lang="en-IN">
                    <a:noFill/>
                  </a:rPr>
                  <a:t> </a:t>
                </a:r>
              </a:p>
            </p:txBody>
          </p:sp>
        </mc:Fallback>
      </mc:AlternateContent>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92F851F-5571-4743-A281-49C0963CB32B}"/>
                  </a:ext>
                </a:extLst>
              </p:cNvPr>
              <p:cNvSpPr txBox="1">
                <a:spLocks/>
              </p:cNvSpPr>
              <p:nvPr/>
            </p:nvSpPr>
            <p:spPr>
              <a:xfrm>
                <a:off x="395536" y="3712991"/>
                <a:ext cx="8208912" cy="2824969"/>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Note that </a:t>
                </a:r>
                <a14:m>
                  <m:oMath xmlns:m="http://schemas.openxmlformats.org/officeDocument/2006/math">
                    <m:r>
                      <a:rPr lang="en-IN" i="1">
                        <a:latin typeface="Cambria Math" panose="02040503050406030204" pitchFamily="18" charset="0"/>
                      </a:rPr>
                      <m:t>(</m:t>
                    </m:r>
                    <m:r>
                      <a:rPr lang="en-IN" i="1">
                        <a:latin typeface="Cambria Math" panose="02040503050406030204" pitchFamily="18" charset="0"/>
                      </a:rPr>
                      <m:t>𝐼</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𝐴</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m:t>
                    </m:r>
                  </m:oMath>
                </a14:m>
                <a:r>
                  <a:rPr lang="en-IN" dirty="0"/>
                  <a:t>  now has eigen values in the range [0:2].</a:t>
                </a:r>
              </a:p>
              <a:p>
                <a:pPr marL="0" indent="0">
                  <a:buNone/>
                </a:pPr>
                <a:endParaRPr lang="en-IN" sz="3600" dirty="0"/>
              </a:p>
            </p:txBody>
          </p:sp>
        </mc:Choice>
        <mc:Fallback xmlns="">
          <p:sp>
            <p:nvSpPr>
              <p:cNvPr id="12" name="Content Placeholder 2">
                <a:extLst>
                  <a:ext uri="{FF2B5EF4-FFF2-40B4-BE49-F238E27FC236}">
                    <a16:creationId xmlns:a16="http://schemas.microsoft.com/office/drawing/2014/main" id="{992F851F-5571-4743-A281-49C0963CB32B}"/>
                  </a:ext>
                </a:extLst>
              </p:cNvPr>
              <p:cNvSpPr txBox="1">
                <a:spLocks noRot="1" noChangeAspect="1" noMove="1" noResize="1" noEditPoints="1" noAdjustHandles="1" noChangeArrowheads="1" noChangeShapeType="1" noTextEdit="1"/>
              </p:cNvSpPr>
              <p:nvPr/>
            </p:nvSpPr>
            <p:spPr>
              <a:xfrm>
                <a:off x="395536" y="3712991"/>
                <a:ext cx="8208912" cy="2824969"/>
              </a:xfrm>
              <a:prstGeom prst="rect">
                <a:avLst/>
              </a:prstGeom>
              <a:blipFill>
                <a:blip r:embed="rId4"/>
                <a:stretch>
                  <a:fillRect l="-1709" r="-669"/>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59700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dirty="0" err="1">
                <a:solidFill>
                  <a:schemeClr val="accent1"/>
                </a:solidFill>
              </a:rPr>
              <a:t>Layerwise</a:t>
            </a:r>
            <a:r>
              <a:rPr lang="en-IN" dirty="0">
                <a:solidFill>
                  <a:schemeClr val="accent1"/>
                </a:solidFill>
              </a:rPr>
              <a:t> Linear model – Contd..</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54968" y="1423070"/>
                <a:ext cx="8452522" cy="4166170"/>
              </a:xfrm>
              <a:prstGeom prst="rect">
                <a:avLst/>
              </a:prstGeom>
              <a:ln>
                <a:noFill/>
              </a:ln>
            </p:spPr>
            <p:txBody>
              <a:bodyPr vert="horz" lIns="91440" tIns="45720" rIns="91440" bIns="45720" rtlCol="0" anchor="ct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Note that </a:t>
                </a:r>
                <a14:m>
                  <m:oMath xmlns:m="http://schemas.openxmlformats.org/officeDocument/2006/math">
                    <m:r>
                      <a:rPr lang="en-IN" i="1">
                        <a:latin typeface="Cambria Math" panose="02040503050406030204" pitchFamily="18" charset="0"/>
                      </a:rPr>
                      <m:t>(</m:t>
                    </m:r>
                    <m:r>
                      <a:rPr lang="en-IN" i="1">
                        <a:latin typeface="Cambria Math" panose="02040503050406030204" pitchFamily="18" charset="0"/>
                      </a:rPr>
                      <m:t>𝐼</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𝐴</m:t>
                    </m:r>
                    <m:sSup>
                      <m:sSupPr>
                        <m:ctrlPr>
                          <a:rPr lang="en-IN" i="1">
                            <a:latin typeface="Cambria Math" panose="02040503050406030204" pitchFamily="18" charset="0"/>
                          </a:rPr>
                        </m:ctrlPr>
                      </m:sSupPr>
                      <m:e>
                        <m:r>
                          <a:rPr lang="en-IN" i="1">
                            <a:latin typeface="Cambria Math" panose="02040503050406030204" pitchFamily="18" charset="0"/>
                          </a:rPr>
                          <m:t>𝐷</m:t>
                        </m:r>
                      </m:e>
                      <m:sup>
                        <m:r>
                          <a:rPr lang="en-IN" i="1">
                            <a:latin typeface="Cambria Math" panose="02040503050406030204" pitchFamily="18" charset="0"/>
                          </a:rPr>
                          <m:t>−1/2</m:t>
                        </m:r>
                      </m:sup>
                    </m:sSup>
                    <m:r>
                      <a:rPr lang="en-IN" i="1">
                        <a:latin typeface="Cambria Math" panose="02040503050406030204" pitchFamily="18" charset="0"/>
                      </a:rPr>
                      <m:t>)</m:t>
                    </m:r>
                  </m:oMath>
                </a14:m>
                <a:r>
                  <a:rPr lang="en-IN" dirty="0"/>
                  <a:t>  now has eigen values in the range [0:2]</a:t>
                </a:r>
              </a:p>
              <a:p>
                <a:endParaRPr lang="en-IN" dirty="0"/>
              </a:p>
              <a:p>
                <a:pPr marL="0" indent="0">
                  <a:buNone/>
                </a:pPr>
                <a:r>
                  <a:rPr lang="en-IN" sz="4400" dirty="0"/>
                  <a:t>Repeated application of this operator can therefore lead to numerical instabilities and vanishing gradients when used in a deep neural network model.</a:t>
                </a:r>
              </a:p>
              <a:p>
                <a:pPr marL="0" indent="0">
                  <a:buNone/>
                </a:pPr>
                <a:endParaRPr lang="en-IN" sz="4400" dirty="0"/>
              </a:p>
              <a:p>
                <a:r>
                  <a:rPr lang="en-IN" sz="4400" i="1" dirty="0"/>
                  <a:t>Renormalization trick </a:t>
                </a:r>
                <a:r>
                  <a:rPr lang="en-IN" sz="4400" dirty="0"/>
                  <a:t>used is:</a:t>
                </a:r>
              </a:p>
              <a:p>
                <a14:m>
                  <m:oMath xmlns:m="http://schemas.openxmlformats.org/officeDocument/2006/math">
                    <m:r>
                      <a:rPr lang="en-IN" sz="4400" i="1">
                        <a:latin typeface="Cambria Math" panose="02040503050406030204" pitchFamily="18" charset="0"/>
                      </a:rPr>
                      <m:t>𝐼</m:t>
                    </m:r>
                    <m:r>
                      <a:rPr lang="en-IN" sz="4400" i="1">
                        <a:latin typeface="Cambria Math" panose="02040503050406030204" pitchFamily="18" charset="0"/>
                      </a:rPr>
                      <m:t>−</m:t>
                    </m:r>
                    <m:sSup>
                      <m:sSupPr>
                        <m:ctrlPr>
                          <a:rPr lang="en-IN" sz="4400" i="1">
                            <a:latin typeface="Cambria Math" panose="02040503050406030204" pitchFamily="18" charset="0"/>
                          </a:rPr>
                        </m:ctrlPr>
                      </m:sSupPr>
                      <m:e>
                        <m:r>
                          <a:rPr lang="en-IN" sz="4400" i="1">
                            <a:latin typeface="Cambria Math" panose="02040503050406030204" pitchFamily="18" charset="0"/>
                          </a:rPr>
                          <m:t>𝐷</m:t>
                        </m:r>
                      </m:e>
                      <m:sup>
                        <m:r>
                          <a:rPr lang="en-IN" sz="4400" i="1">
                            <a:latin typeface="Cambria Math" panose="02040503050406030204" pitchFamily="18" charset="0"/>
                          </a:rPr>
                          <m:t>−1/2</m:t>
                        </m:r>
                      </m:sup>
                    </m:sSup>
                    <m:r>
                      <a:rPr lang="en-IN" sz="4400" i="1">
                        <a:latin typeface="Cambria Math" panose="02040503050406030204" pitchFamily="18" charset="0"/>
                      </a:rPr>
                      <m:t>𝐴</m:t>
                    </m:r>
                    <m:sSup>
                      <m:sSupPr>
                        <m:ctrlPr>
                          <a:rPr lang="en-IN" sz="4400" i="1">
                            <a:latin typeface="Cambria Math" panose="02040503050406030204" pitchFamily="18" charset="0"/>
                          </a:rPr>
                        </m:ctrlPr>
                      </m:sSupPr>
                      <m:e>
                        <m:r>
                          <a:rPr lang="en-IN" sz="4400" i="1">
                            <a:latin typeface="Cambria Math" panose="02040503050406030204" pitchFamily="18" charset="0"/>
                          </a:rPr>
                          <m:t>𝐷</m:t>
                        </m:r>
                      </m:e>
                      <m:sup>
                        <m:r>
                          <a:rPr lang="en-IN" sz="4400" i="1">
                            <a:latin typeface="Cambria Math" panose="02040503050406030204" pitchFamily="18" charset="0"/>
                          </a:rPr>
                          <m:t>−1/2</m:t>
                        </m:r>
                      </m:sup>
                    </m:sSup>
                    <m:r>
                      <a:rPr lang="en-IN" sz="4400" i="1">
                        <a:latin typeface="Cambria Math" panose="02040503050406030204" pitchFamily="18" charset="0"/>
                      </a:rPr>
                      <m:t>→</m:t>
                    </m:r>
                    <m:sSup>
                      <m:sSupPr>
                        <m:ctrlPr>
                          <a:rPr lang="en-IN" sz="4400" i="1">
                            <a:latin typeface="Cambria Math" panose="02040503050406030204" pitchFamily="18" charset="0"/>
                          </a:rPr>
                        </m:ctrlPr>
                      </m:sSupPr>
                      <m:e>
                        <m:acc>
                          <m:accPr>
                            <m:chr m:val="̃"/>
                            <m:ctrlPr>
                              <a:rPr lang="en-IN" sz="4400" i="1">
                                <a:latin typeface="Cambria Math" panose="02040503050406030204" pitchFamily="18" charset="0"/>
                              </a:rPr>
                            </m:ctrlPr>
                          </m:accPr>
                          <m:e>
                            <m:r>
                              <a:rPr lang="en-IN" sz="4400" i="1">
                                <a:latin typeface="Cambria Math" panose="02040503050406030204" pitchFamily="18" charset="0"/>
                              </a:rPr>
                              <m:t>𝐷</m:t>
                            </m:r>
                          </m:e>
                        </m:acc>
                      </m:e>
                      <m:sup>
                        <m:r>
                          <a:rPr lang="en-IN" sz="4400" i="1">
                            <a:latin typeface="Cambria Math" panose="02040503050406030204" pitchFamily="18" charset="0"/>
                          </a:rPr>
                          <m:t>−1/2</m:t>
                        </m:r>
                      </m:sup>
                    </m:sSup>
                    <m:acc>
                      <m:accPr>
                        <m:chr m:val="̃"/>
                        <m:ctrlPr>
                          <a:rPr lang="en-IN" sz="4400" i="1">
                            <a:latin typeface="Cambria Math" panose="02040503050406030204" pitchFamily="18" charset="0"/>
                          </a:rPr>
                        </m:ctrlPr>
                      </m:accPr>
                      <m:e>
                        <m:r>
                          <a:rPr lang="en-IN" sz="4400" i="1">
                            <a:latin typeface="Cambria Math" panose="02040503050406030204" pitchFamily="18" charset="0"/>
                          </a:rPr>
                          <m:t>𝐴</m:t>
                        </m:r>
                      </m:e>
                    </m:acc>
                    <m:sSup>
                      <m:sSupPr>
                        <m:ctrlPr>
                          <a:rPr lang="en-IN" sz="4400" i="1">
                            <a:latin typeface="Cambria Math" panose="02040503050406030204" pitchFamily="18" charset="0"/>
                          </a:rPr>
                        </m:ctrlPr>
                      </m:sSupPr>
                      <m:e>
                        <m:acc>
                          <m:accPr>
                            <m:chr m:val="̃"/>
                            <m:ctrlPr>
                              <a:rPr lang="en-IN" sz="4400" i="1">
                                <a:latin typeface="Cambria Math" panose="02040503050406030204" pitchFamily="18" charset="0"/>
                              </a:rPr>
                            </m:ctrlPr>
                          </m:accPr>
                          <m:e>
                            <m:r>
                              <a:rPr lang="en-IN" sz="4400" i="1">
                                <a:latin typeface="Cambria Math" panose="02040503050406030204" pitchFamily="18" charset="0"/>
                              </a:rPr>
                              <m:t>𝐷</m:t>
                            </m:r>
                          </m:e>
                        </m:acc>
                      </m:e>
                      <m:sup>
                        <m:r>
                          <a:rPr lang="en-IN" sz="4400" i="1">
                            <a:latin typeface="Cambria Math" panose="02040503050406030204" pitchFamily="18" charset="0"/>
                          </a:rPr>
                          <m:t>−1/2</m:t>
                        </m:r>
                      </m:sup>
                    </m:sSup>
                  </m:oMath>
                </a14:m>
                <a:r>
                  <a:rPr lang="en-IN" sz="4400" dirty="0"/>
                  <a:t> with </a:t>
                </a:r>
                <a14:m>
                  <m:oMath xmlns:m="http://schemas.openxmlformats.org/officeDocument/2006/math">
                    <m:acc>
                      <m:accPr>
                        <m:chr m:val="̃"/>
                        <m:ctrlPr>
                          <a:rPr lang="en-IN" sz="4400" i="1">
                            <a:latin typeface="Cambria Math" panose="02040503050406030204" pitchFamily="18" charset="0"/>
                          </a:rPr>
                        </m:ctrlPr>
                      </m:accPr>
                      <m:e>
                        <m:r>
                          <a:rPr lang="en-IN" sz="4400" i="1">
                            <a:latin typeface="Cambria Math" panose="02040503050406030204" pitchFamily="18" charset="0"/>
                          </a:rPr>
                          <m:t>𝐴</m:t>
                        </m:r>
                      </m:e>
                    </m:acc>
                    <m:r>
                      <a:rPr lang="en-IN" sz="4400" i="1">
                        <a:latin typeface="Cambria Math" panose="02040503050406030204" pitchFamily="18" charset="0"/>
                      </a:rPr>
                      <m:t>=</m:t>
                    </m:r>
                    <m:r>
                      <a:rPr lang="en-IN" sz="4400" i="1">
                        <a:latin typeface="Cambria Math" panose="02040503050406030204" pitchFamily="18" charset="0"/>
                      </a:rPr>
                      <m:t>𝐴</m:t>
                    </m:r>
                    <m:r>
                      <a:rPr lang="en-IN" sz="4400" i="1">
                        <a:latin typeface="Cambria Math" panose="02040503050406030204" pitchFamily="18" charset="0"/>
                      </a:rPr>
                      <m:t>+</m:t>
                    </m:r>
                    <m:sSub>
                      <m:sSubPr>
                        <m:ctrlPr>
                          <a:rPr lang="en-IN" sz="4400" i="1">
                            <a:latin typeface="Cambria Math" panose="02040503050406030204" pitchFamily="18" charset="0"/>
                          </a:rPr>
                        </m:ctrlPr>
                      </m:sSubPr>
                      <m:e>
                        <m:r>
                          <a:rPr lang="en-IN" sz="4400" i="1">
                            <a:latin typeface="Cambria Math" panose="02040503050406030204" pitchFamily="18" charset="0"/>
                          </a:rPr>
                          <m:t>𝐼</m:t>
                        </m:r>
                      </m:e>
                      <m:sub>
                        <m:r>
                          <a:rPr lang="en-IN" sz="4400" i="1">
                            <a:latin typeface="Cambria Math" panose="02040503050406030204" pitchFamily="18" charset="0"/>
                          </a:rPr>
                          <m:t>𝑁</m:t>
                        </m:r>
                      </m:sub>
                    </m:sSub>
                  </m:oMath>
                </a14:m>
                <a:r>
                  <a:rPr lang="en-IN" sz="4400" dirty="0"/>
                  <a:t>, </a:t>
                </a:r>
                <a14:m>
                  <m:oMath xmlns:m="http://schemas.openxmlformats.org/officeDocument/2006/math">
                    <m:sSub>
                      <m:sSubPr>
                        <m:ctrlPr>
                          <a:rPr lang="en-IN" sz="4400" i="1">
                            <a:latin typeface="Cambria Math" panose="02040503050406030204" pitchFamily="18" charset="0"/>
                          </a:rPr>
                        </m:ctrlPr>
                      </m:sSubPr>
                      <m:e>
                        <m:r>
                          <a:rPr lang="en-IN" sz="4400" i="1">
                            <a:latin typeface="Cambria Math" panose="02040503050406030204" pitchFamily="18" charset="0"/>
                          </a:rPr>
                          <m:t>𝐼</m:t>
                        </m:r>
                      </m:e>
                      <m:sub>
                        <m:r>
                          <a:rPr lang="en-IN" sz="4400" i="1">
                            <a:latin typeface="Cambria Math" panose="02040503050406030204" pitchFamily="18" charset="0"/>
                          </a:rPr>
                          <m:t>𝑁</m:t>
                        </m:r>
                      </m:sub>
                    </m:sSub>
                  </m:oMath>
                </a14:m>
                <a:r>
                  <a:rPr lang="en-IN" sz="4400" dirty="0"/>
                  <a:t> is the identity matrix &amp; </a:t>
                </a:r>
              </a:p>
              <a:p>
                <a14:m>
                  <m:oMath xmlns:m="http://schemas.openxmlformats.org/officeDocument/2006/math">
                    <m:sSub>
                      <m:sSubPr>
                        <m:ctrlPr>
                          <a:rPr lang="en-IN" sz="4400" i="1">
                            <a:latin typeface="Cambria Math" panose="02040503050406030204" pitchFamily="18" charset="0"/>
                          </a:rPr>
                        </m:ctrlPr>
                      </m:sSubPr>
                      <m:e>
                        <m:acc>
                          <m:accPr>
                            <m:chr m:val="̃"/>
                            <m:ctrlPr>
                              <a:rPr lang="en-IN" sz="4400" i="1">
                                <a:latin typeface="Cambria Math" panose="02040503050406030204" pitchFamily="18" charset="0"/>
                              </a:rPr>
                            </m:ctrlPr>
                          </m:accPr>
                          <m:e>
                            <m:r>
                              <a:rPr lang="en-IN" sz="4400" i="1">
                                <a:latin typeface="Cambria Math" panose="02040503050406030204" pitchFamily="18" charset="0"/>
                              </a:rPr>
                              <m:t>𝐷</m:t>
                            </m:r>
                          </m:e>
                        </m:acc>
                      </m:e>
                      <m:sub>
                        <m:r>
                          <a:rPr lang="en-IN" sz="4400" i="1">
                            <a:latin typeface="Cambria Math" panose="02040503050406030204" pitchFamily="18" charset="0"/>
                          </a:rPr>
                          <m:t>𝑖𝑖</m:t>
                        </m:r>
                      </m:sub>
                    </m:sSub>
                    <m:r>
                      <a:rPr lang="en-IN" sz="4400" i="1">
                        <a:latin typeface="Cambria Math" panose="02040503050406030204" pitchFamily="18" charset="0"/>
                      </a:rPr>
                      <m:t>=</m:t>
                    </m:r>
                    <m:nary>
                      <m:naryPr>
                        <m:chr m:val="∑"/>
                        <m:limLoc m:val="undOvr"/>
                        <m:supHide m:val="on"/>
                        <m:ctrlPr>
                          <a:rPr lang="en-IN" sz="4400" i="1">
                            <a:latin typeface="Cambria Math" panose="02040503050406030204" pitchFamily="18" charset="0"/>
                          </a:rPr>
                        </m:ctrlPr>
                      </m:naryPr>
                      <m:sub>
                        <m:r>
                          <a:rPr lang="en-IN" sz="4400" i="1">
                            <a:latin typeface="Cambria Math" panose="02040503050406030204" pitchFamily="18" charset="0"/>
                          </a:rPr>
                          <m:t>𝑗</m:t>
                        </m:r>
                      </m:sub>
                      <m:sup/>
                      <m:e>
                        <m:sSub>
                          <m:sSubPr>
                            <m:ctrlPr>
                              <a:rPr lang="en-IN" sz="4400" i="1">
                                <a:latin typeface="Cambria Math" panose="02040503050406030204" pitchFamily="18" charset="0"/>
                              </a:rPr>
                            </m:ctrlPr>
                          </m:sSubPr>
                          <m:e>
                            <m:acc>
                              <m:accPr>
                                <m:chr m:val="̃"/>
                                <m:ctrlPr>
                                  <a:rPr lang="en-IN" sz="4400" i="1">
                                    <a:latin typeface="Cambria Math" panose="02040503050406030204" pitchFamily="18" charset="0"/>
                                  </a:rPr>
                                </m:ctrlPr>
                              </m:accPr>
                              <m:e>
                                <m:r>
                                  <a:rPr lang="en-IN" sz="4400" i="1">
                                    <a:latin typeface="Cambria Math" panose="02040503050406030204" pitchFamily="18" charset="0"/>
                                  </a:rPr>
                                  <m:t>𝐴</m:t>
                                </m:r>
                              </m:e>
                            </m:acc>
                          </m:e>
                          <m:sub>
                            <m:r>
                              <a:rPr lang="en-IN" sz="4400" i="1">
                                <a:latin typeface="Cambria Math" panose="02040503050406030204" pitchFamily="18" charset="0"/>
                              </a:rPr>
                              <m:t>𝑖𝑗</m:t>
                            </m:r>
                          </m:sub>
                        </m:sSub>
                      </m:e>
                    </m:nary>
                  </m:oMath>
                </a14:m>
                <a:endParaRPr lang="en-IN" sz="4400" dirty="0"/>
              </a:p>
              <a:p>
                <a:pPr marL="0" indent="0">
                  <a:buNone/>
                </a:pPr>
                <a:endParaRPr lang="en-IN" dirty="0"/>
              </a:p>
            </p:txBody>
          </p:sp>
        </mc:Choice>
        <mc:Fallback xmlns="">
          <p:sp>
            <p:nvSpPr>
              <p:cNvPr id="9" name="Content Placeholder 2">
                <a:extLst>
                  <a:ext uri="{FF2B5EF4-FFF2-40B4-BE49-F238E27FC236}">
                    <a16:creationId xmlns:a16="http://schemas.microsoft.com/office/drawing/2014/main" id="{095CC0C7-5025-4F6D-8572-1650172ED8BC}"/>
                  </a:ext>
                </a:extLst>
              </p:cNvPr>
              <p:cNvSpPr txBox="1">
                <a:spLocks noRot="1" noChangeAspect="1" noMove="1" noResize="1" noEditPoints="1" noAdjustHandles="1" noChangeArrowheads="1" noChangeShapeType="1" noTextEdit="1"/>
              </p:cNvSpPr>
              <p:nvPr/>
            </p:nvSpPr>
            <p:spPr>
              <a:xfrm>
                <a:off x="354968" y="1423070"/>
                <a:ext cx="8452522" cy="4166170"/>
              </a:xfrm>
              <a:prstGeom prst="rect">
                <a:avLst/>
              </a:prstGeom>
              <a:blipFill>
                <a:blip r:embed="rId3"/>
                <a:stretch>
                  <a:fillRect l="-1442" t="-3509" r="-360"/>
                </a:stretch>
              </a:blipFill>
              <a:ln>
                <a:noFill/>
              </a:ln>
            </p:spPr>
            <p:txBody>
              <a:bodyPr/>
              <a:lstStyle/>
              <a:p>
                <a:r>
                  <a:rPr lang="en-IN">
                    <a:noFill/>
                  </a:rPr>
                  <a:t> </a:t>
                </a:r>
              </a:p>
            </p:txBody>
          </p:sp>
        </mc:Fallback>
      </mc:AlternateContent>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p:sp>
        <p:nvSpPr>
          <p:cNvPr id="12" name="Content Placeholder 2">
            <a:extLst>
              <a:ext uri="{FF2B5EF4-FFF2-40B4-BE49-F238E27FC236}">
                <a16:creationId xmlns:a16="http://schemas.microsoft.com/office/drawing/2014/main" id="{992F851F-5571-4743-A281-49C0963CB32B}"/>
              </a:ext>
            </a:extLst>
          </p:cNvPr>
          <p:cNvSpPr txBox="1">
            <a:spLocks/>
          </p:cNvSpPr>
          <p:nvPr/>
        </p:nvSpPr>
        <p:spPr>
          <a:xfrm>
            <a:off x="395536" y="3712991"/>
            <a:ext cx="8208912" cy="2824969"/>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IN" sz="3600" dirty="0"/>
          </a:p>
        </p:txBody>
      </p:sp>
    </p:spTree>
    <p:extLst>
      <p:ext uri="{BB962C8B-B14F-4D97-AF65-F5344CB8AC3E}">
        <p14:creationId xmlns:p14="http://schemas.microsoft.com/office/powerpoint/2010/main" val="412800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dirty="0" err="1">
                <a:solidFill>
                  <a:schemeClr val="accent1"/>
                </a:solidFill>
              </a:rPr>
              <a:t>Layerwise</a:t>
            </a:r>
            <a:r>
              <a:rPr lang="en-IN" dirty="0">
                <a:solidFill>
                  <a:schemeClr val="accent1"/>
                </a:solidFill>
              </a:rPr>
              <a:t> Linear model – concludes...</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54968" y="1423070"/>
                <a:ext cx="8452522" cy="416617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Thus, convolved signal matrix is:</a:t>
                </a:r>
              </a:p>
              <a:p>
                <a14:m>
                  <m:oMath xmlns:m="http://schemas.openxmlformats.org/officeDocument/2006/math">
                    <m:r>
                      <a:rPr lang="en-IN" i="1">
                        <a:latin typeface="Cambria Math" panose="02040503050406030204" pitchFamily="18" charset="0"/>
                      </a:rPr>
                      <m:t>𝑍</m:t>
                    </m:r>
                    <m:r>
                      <a:rPr lang="en-IN" i="1">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𝐷</m:t>
                            </m:r>
                          </m:e>
                        </m:acc>
                      </m:e>
                      <m:sup>
                        <m:r>
                          <a:rPr lang="en-IN" i="1">
                            <a:latin typeface="Cambria Math" panose="02040503050406030204" pitchFamily="18" charset="0"/>
                          </a:rPr>
                          <m:t>−1/2</m:t>
                        </m:r>
                      </m:sup>
                    </m:sSup>
                    <m:acc>
                      <m:accPr>
                        <m:chr m:val="̃"/>
                        <m:ctrlPr>
                          <a:rPr lang="en-IN" i="1">
                            <a:latin typeface="Cambria Math" panose="02040503050406030204" pitchFamily="18" charset="0"/>
                          </a:rPr>
                        </m:ctrlPr>
                      </m:accPr>
                      <m:e>
                        <m:r>
                          <a:rPr lang="en-IN" i="1">
                            <a:latin typeface="Cambria Math" panose="02040503050406030204" pitchFamily="18" charset="0"/>
                          </a:rPr>
                          <m:t>𝐴</m:t>
                        </m:r>
                      </m:e>
                    </m:acc>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𝐷</m:t>
                            </m:r>
                          </m:e>
                        </m:acc>
                      </m:e>
                      <m:sup>
                        <m:r>
                          <a:rPr lang="en-IN" i="1">
                            <a:latin typeface="Cambria Math" panose="02040503050406030204" pitchFamily="18" charset="0"/>
                          </a:rPr>
                          <m:t>−1/2</m:t>
                        </m:r>
                      </m:sup>
                    </m:sSup>
                    <m:r>
                      <a:rPr lang="en-IN" i="1">
                        <a:latin typeface="Cambria Math" panose="02040503050406030204" pitchFamily="18" charset="0"/>
                      </a:rPr>
                      <m:t>𝑋</m:t>
                    </m:r>
                    <m:r>
                      <m:rPr>
                        <m:sty m:val="p"/>
                      </m:rPr>
                      <a:rPr lang="en-IN">
                        <a:latin typeface="Cambria Math" panose="02040503050406030204" pitchFamily="18" charset="0"/>
                      </a:rPr>
                      <m:t>Θ</m:t>
                    </m:r>
                  </m:oMath>
                </a14:m>
                <a:r>
                  <a:rPr lang="en-IN" dirty="0"/>
                  <a:t>,</a:t>
                </a:r>
              </a:p>
              <a:p>
                <a:r>
                  <a:rPr lang="en-IN" dirty="0"/>
                  <a:t> Where  </a:t>
                </a:r>
              </a:p>
              <a:p>
                <a14:m>
                  <m:oMath xmlns:m="http://schemas.openxmlformats.org/officeDocument/2006/math">
                    <m:r>
                      <m:rPr>
                        <m:sty m:val="p"/>
                      </m:rPr>
                      <a:rPr lang="en-IN">
                        <a:latin typeface="Cambria Math" panose="02040503050406030204" pitchFamily="18" charset="0"/>
                      </a:rPr>
                      <m:t>Θ</m:t>
                    </m:r>
                    <m:r>
                      <a:rPr lang="en-IN">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R</m:t>
                        </m:r>
                      </m:e>
                      <m:sup>
                        <m:r>
                          <m:rPr>
                            <m:sty m:val="p"/>
                          </m:rPr>
                          <a:rPr lang="en-IN">
                            <a:latin typeface="Cambria Math" panose="02040503050406030204" pitchFamily="18" charset="0"/>
                          </a:rPr>
                          <m:t>C</m:t>
                        </m:r>
                        <m:r>
                          <a:rPr lang="en-IN">
                            <a:latin typeface="Cambria Math" panose="02040503050406030204" pitchFamily="18" charset="0"/>
                          </a:rPr>
                          <m:t>×</m:t>
                        </m:r>
                        <m:r>
                          <m:rPr>
                            <m:sty m:val="p"/>
                          </m:rPr>
                          <a:rPr lang="en-IN">
                            <a:latin typeface="Cambria Math" panose="02040503050406030204" pitchFamily="18" charset="0"/>
                          </a:rPr>
                          <m:t>F</m:t>
                        </m:r>
                      </m:sup>
                    </m:sSup>
                  </m:oMath>
                </a14:m>
                <a:r>
                  <a:rPr lang="en-IN" dirty="0"/>
                  <a:t> is a matrix of filter parameters and </a:t>
                </a:r>
                <a14:m>
                  <m:oMath xmlns:m="http://schemas.openxmlformats.org/officeDocument/2006/math">
                    <m:r>
                      <m:rPr>
                        <m:sty m:val="p"/>
                      </m:rPr>
                      <a:rPr lang="en-IN">
                        <a:latin typeface="Cambria Math" panose="02040503050406030204" pitchFamily="18" charset="0"/>
                      </a:rPr>
                      <m:t>Z</m:t>
                    </m:r>
                    <m:r>
                      <a:rPr lang="en-IN">
                        <a:latin typeface="Cambria Math" panose="02040503050406030204" pitchFamily="18" charset="0"/>
                      </a:rPr>
                      <m:t>∈</m:t>
                    </m:r>
                    <m:sSup>
                      <m:sSupPr>
                        <m:ctrlPr>
                          <a:rPr lang="en-IN" i="1">
                            <a:latin typeface="Cambria Math" panose="02040503050406030204" pitchFamily="18" charset="0"/>
                          </a:rPr>
                        </m:ctrlPr>
                      </m:sSupPr>
                      <m:e>
                        <m:r>
                          <m:rPr>
                            <m:sty m:val="p"/>
                          </m:rPr>
                          <a:rPr lang="en-IN">
                            <a:latin typeface="Cambria Math" panose="02040503050406030204" pitchFamily="18" charset="0"/>
                          </a:rPr>
                          <m:t>R</m:t>
                        </m:r>
                      </m:e>
                      <m:sup>
                        <m:r>
                          <m:rPr>
                            <m:sty m:val="p"/>
                          </m:rPr>
                          <a:rPr lang="en-IN">
                            <a:latin typeface="Cambria Math" panose="02040503050406030204" pitchFamily="18" charset="0"/>
                          </a:rPr>
                          <m:t>N</m:t>
                        </m:r>
                        <m:r>
                          <a:rPr lang="en-IN">
                            <a:latin typeface="Cambria Math" panose="02040503050406030204" pitchFamily="18" charset="0"/>
                          </a:rPr>
                          <m:t>×</m:t>
                        </m:r>
                        <m:r>
                          <m:rPr>
                            <m:sty m:val="p"/>
                          </m:rPr>
                          <a:rPr lang="en-IN">
                            <a:latin typeface="Cambria Math" panose="02040503050406030204" pitchFamily="18" charset="0"/>
                          </a:rPr>
                          <m:t>F</m:t>
                        </m:r>
                      </m:sup>
                    </m:sSup>
                  </m:oMath>
                </a14:m>
                <a:r>
                  <a:rPr lang="en-IN" dirty="0"/>
                  <a:t> is the convolved signal matrix. </a:t>
                </a:r>
              </a:p>
              <a:p>
                <a:pPr marL="0" indent="0">
                  <a:buNone/>
                </a:pPr>
                <a:endParaRPr lang="en-IN" dirty="0"/>
              </a:p>
            </p:txBody>
          </p:sp>
        </mc:Choice>
        <mc:Fallback xmlns="">
          <p:sp>
            <p:nvSpPr>
              <p:cNvPr id="9" name="Content Placeholder 2">
                <a:extLst>
                  <a:ext uri="{FF2B5EF4-FFF2-40B4-BE49-F238E27FC236}">
                    <a16:creationId xmlns:a16="http://schemas.microsoft.com/office/drawing/2014/main" id="{095CC0C7-5025-4F6D-8572-1650172ED8BC}"/>
                  </a:ext>
                </a:extLst>
              </p:cNvPr>
              <p:cNvSpPr txBox="1">
                <a:spLocks noRot="1" noChangeAspect="1" noMove="1" noResize="1" noEditPoints="1" noAdjustHandles="1" noChangeArrowheads="1" noChangeShapeType="1" noTextEdit="1"/>
              </p:cNvSpPr>
              <p:nvPr/>
            </p:nvSpPr>
            <p:spPr>
              <a:xfrm>
                <a:off x="354968" y="1423070"/>
                <a:ext cx="8452522" cy="4166170"/>
              </a:xfrm>
              <a:prstGeom prst="rect">
                <a:avLst/>
              </a:prstGeom>
              <a:blipFill>
                <a:blip r:embed="rId3"/>
                <a:stretch>
                  <a:fillRect l="-1658"/>
                </a:stretch>
              </a:blipFill>
              <a:ln>
                <a:noFill/>
              </a:ln>
            </p:spPr>
            <p:txBody>
              <a:bodyPr/>
              <a:lstStyle/>
              <a:p>
                <a:r>
                  <a:rPr lang="en-IN">
                    <a:noFill/>
                  </a:rPr>
                  <a:t> </a:t>
                </a:r>
              </a:p>
            </p:txBody>
          </p:sp>
        </mc:Fallback>
      </mc:AlternateContent>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p:sp>
        <p:nvSpPr>
          <p:cNvPr id="12" name="Content Placeholder 2">
            <a:extLst>
              <a:ext uri="{FF2B5EF4-FFF2-40B4-BE49-F238E27FC236}">
                <a16:creationId xmlns:a16="http://schemas.microsoft.com/office/drawing/2014/main" id="{992F851F-5571-4743-A281-49C0963CB32B}"/>
              </a:ext>
            </a:extLst>
          </p:cNvPr>
          <p:cNvSpPr txBox="1">
            <a:spLocks/>
          </p:cNvSpPr>
          <p:nvPr/>
        </p:nvSpPr>
        <p:spPr>
          <a:xfrm>
            <a:off x="395536" y="3712991"/>
            <a:ext cx="8208912" cy="2824969"/>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IN" sz="3600" dirty="0"/>
          </a:p>
        </p:txBody>
      </p:sp>
    </p:spTree>
    <p:extLst>
      <p:ext uri="{BB962C8B-B14F-4D97-AF65-F5344CB8AC3E}">
        <p14:creationId xmlns:p14="http://schemas.microsoft.com/office/powerpoint/2010/main" val="286329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Convolution network</a:t>
            </a:r>
            <a:endParaRPr lang="en-IN" dirty="0"/>
          </a:p>
        </p:txBody>
      </p:sp>
      <p:pic>
        <p:nvPicPr>
          <p:cNvPr id="1026" name="Picture 2" descr="C:\Users\user\Desktop\gcn_web.png"/>
          <p:cNvPicPr>
            <a:picLocks noGrp="1" noChangeAspect="1" noChangeArrowheads="1"/>
          </p:cNvPicPr>
          <p:nvPr>
            <p:ph idx="1"/>
          </p:nvPr>
        </p:nvPicPr>
        <p:blipFill>
          <a:blip r:embed="rId2"/>
          <a:srcRect/>
          <a:stretch>
            <a:fillRect/>
          </a:stretch>
        </p:blipFill>
        <p:spPr bwMode="auto">
          <a:xfrm>
            <a:off x="1238250" y="2134394"/>
            <a:ext cx="6667500" cy="345757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GCN</a:t>
            </a:r>
            <a:endParaRPr lang="en-IN" dirty="0"/>
          </a:p>
        </p:txBody>
      </p:sp>
      <p:pic>
        <p:nvPicPr>
          <p:cNvPr id="20482" name="Picture 2"/>
          <p:cNvPicPr>
            <a:picLocks noGrp="1" noChangeAspect="1" noChangeArrowheads="1"/>
          </p:cNvPicPr>
          <p:nvPr>
            <p:ph idx="1"/>
          </p:nvPr>
        </p:nvPicPr>
        <p:blipFill>
          <a:blip r:embed="rId3"/>
          <a:srcRect/>
          <a:stretch>
            <a:fillRect/>
          </a:stretch>
        </p:blipFill>
        <p:spPr bwMode="auto">
          <a:xfrm>
            <a:off x="1357290" y="1571612"/>
            <a:ext cx="6296025" cy="31623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pic>
        <p:nvPicPr>
          <p:cNvPr id="20482" name="Picture 2"/>
          <p:cNvPicPr>
            <a:picLocks noGrp="1" noChangeAspect="1" noChangeArrowheads="1"/>
          </p:cNvPicPr>
          <p:nvPr>
            <p:ph idx="1"/>
          </p:nvPr>
        </p:nvPicPr>
        <p:blipFill>
          <a:blip r:embed="rId3"/>
          <a:srcRect/>
          <a:stretch>
            <a:fillRect/>
          </a:stretch>
        </p:blipFill>
        <p:spPr bwMode="auto">
          <a:xfrm>
            <a:off x="1357290" y="1571612"/>
            <a:ext cx="6296025" cy="316230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4"/>
          <a:srcRect/>
          <a:stretch>
            <a:fillRect/>
          </a:stretch>
        </p:blipFill>
        <p:spPr bwMode="auto">
          <a:xfrm>
            <a:off x="1857356" y="5205428"/>
            <a:ext cx="5019675" cy="438150"/>
          </a:xfrm>
          <a:prstGeom prst="rect">
            <a:avLst/>
          </a:prstGeom>
          <a:noFill/>
          <a:ln w="9525">
            <a:noFill/>
            <a:miter lim="800000"/>
            <a:headEnd/>
            <a:tailEnd/>
          </a:ln>
          <a:effectLst/>
        </p:spPr>
      </p:pic>
    </p:spTree>
    <p:extLst>
      <p:ext uri="{BB962C8B-B14F-4D97-AF65-F5344CB8AC3E}">
        <p14:creationId xmlns:p14="http://schemas.microsoft.com/office/powerpoint/2010/main" val="233749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 function </a:t>
            </a:r>
            <a:endParaRPr lang="en-IN"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C20D305-8208-4348-A78F-F771FF1D1947}"/>
                  </a:ext>
                </a:extLst>
              </p:cNvPr>
              <p:cNvSpPr>
                <a:spLocks noGrp="1"/>
              </p:cNvSpPr>
              <p:nvPr>
                <p:ph idx="1"/>
              </p:nvPr>
            </p:nvSpPr>
            <p:spPr>
              <a:xfrm>
                <a:off x="457200" y="1279301"/>
                <a:ext cx="8229600" cy="4525963"/>
              </a:xfrm>
            </p:spPr>
            <p:txBody>
              <a:bodyPr>
                <a:normAutofit fontScale="77500" lnSpcReduction="20000"/>
              </a:bodyPr>
              <a:lstStyle/>
              <a:p>
                <a:pPr marL="0" indent="0">
                  <a:buNone/>
                </a:pPr>
                <a:endParaRPr lang="en-IN" dirty="0"/>
              </a:p>
              <a:p>
                <a14:m>
                  <m:oMath xmlns:m="http://schemas.openxmlformats.org/officeDocument/2006/math">
                    <m:r>
                      <a:rPr lang="en-IN" i="1">
                        <a:latin typeface="Cambria Math" panose="02040503050406030204" pitchFamily="18" charset="0"/>
                      </a:rPr>
                      <m:t>𝑍</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𝐴</m:t>
                        </m:r>
                      </m:e>
                    </m:d>
                    <m:r>
                      <a:rPr lang="en-IN" i="1">
                        <a:latin typeface="Cambria Math" panose="02040503050406030204" pitchFamily="18" charset="0"/>
                      </a:rPr>
                      <m:t>=</m:t>
                    </m:r>
                    <m:r>
                      <a:rPr lang="en-IN" i="1">
                        <a:latin typeface="Cambria Math" panose="02040503050406030204" pitchFamily="18" charset="0"/>
                      </a:rPr>
                      <m:t>𝑠𝑜𝑓𝑡𝑚𝑎𝑥</m:t>
                    </m:r>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r>
                          <a:rPr lang="en-IN" i="1">
                            <a:latin typeface="Cambria Math" panose="02040503050406030204" pitchFamily="18" charset="0"/>
                          </a:rPr>
                          <m:t> </m:t>
                        </m:r>
                        <m:r>
                          <a:rPr lang="en-IN" i="1">
                            <a:latin typeface="Cambria Math" panose="02040503050406030204" pitchFamily="18" charset="0"/>
                          </a:rPr>
                          <m:t>𝑅𝑒𝐿𝑈</m:t>
                        </m:r>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r>
                              <a:rPr lang="en-IN" i="1">
                                <a:latin typeface="Cambria Math" panose="02040503050406030204" pitchFamily="18" charset="0"/>
                              </a:rPr>
                              <m:t> </m:t>
                            </m:r>
                            <m:r>
                              <a:rPr lang="en-IN" i="1">
                                <a:latin typeface="Cambria Math" panose="02040503050406030204" pitchFamily="18" charset="0"/>
                              </a:rPr>
                              <m:t>𝑋</m:t>
                            </m:r>
                            <m:sSup>
                              <m:sSupPr>
                                <m:ctrlPr>
                                  <a:rPr lang="en-IN" i="1">
                                    <a:latin typeface="Cambria Math" panose="02040503050406030204" pitchFamily="18" charset="0"/>
                                  </a:rPr>
                                </m:ctrlPr>
                              </m:sSupPr>
                              <m:e>
                                <m:r>
                                  <a:rPr lang="en-IN" i="1">
                                    <a:latin typeface="Cambria Math" panose="02040503050406030204" pitchFamily="18" charset="0"/>
                                  </a:rPr>
                                  <m:t>𝑊</m:t>
                                </m:r>
                              </m:e>
                              <m:sup>
                                <m:d>
                                  <m:dPr>
                                    <m:ctrlPr>
                                      <a:rPr lang="en-IN" i="1">
                                        <a:latin typeface="Cambria Math" panose="02040503050406030204" pitchFamily="18" charset="0"/>
                                      </a:rPr>
                                    </m:ctrlPr>
                                  </m:dPr>
                                  <m:e>
                                    <m:r>
                                      <a:rPr lang="en-IN" i="1">
                                        <a:latin typeface="Cambria Math" panose="02040503050406030204" pitchFamily="18" charset="0"/>
                                      </a:rPr>
                                      <m:t>0</m:t>
                                    </m:r>
                                  </m:e>
                                </m:d>
                              </m:sup>
                            </m:sSup>
                          </m:e>
                        </m:d>
                        <m:sSup>
                          <m:sSupPr>
                            <m:ctrlPr>
                              <a:rPr lang="en-IN" i="1">
                                <a:latin typeface="Cambria Math" panose="02040503050406030204" pitchFamily="18" charset="0"/>
                              </a:rPr>
                            </m:ctrlPr>
                          </m:sSupPr>
                          <m:e>
                            <m:r>
                              <a:rPr lang="en-IN" i="1">
                                <a:latin typeface="Cambria Math" panose="02040503050406030204" pitchFamily="18" charset="0"/>
                              </a:rPr>
                              <m:t>𝑊</m:t>
                            </m:r>
                          </m:e>
                          <m:sup>
                            <m:d>
                              <m:dPr>
                                <m:ctrlPr>
                                  <a:rPr lang="en-IN" i="1">
                                    <a:latin typeface="Cambria Math" panose="02040503050406030204" pitchFamily="18" charset="0"/>
                                  </a:rPr>
                                </m:ctrlPr>
                              </m:dPr>
                              <m:e>
                                <m:r>
                                  <a:rPr lang="en-IN" i="1">
                                    <a:latin typeface="Cambria Math" panose="02040503050406030204" pitchFamily="18" charset="0"/>
                                  </a:rPr>
                                  <m:t>1</m:t>
                                </m:r>
                              </m:e>
                            </m:d>
                          </m:sup>
                        </m:sSup>
                      </m:e>
                    </m:d>
                  </m:oMath>
                </a14:m>
                <a:endParaRPr lang="en-US" dirty="0"/>
              </a:p>
              <a:p>
                <a:endParaRPr lang="en-IN" dirty="0"/>
              </a:p>
              <a:p>
                <a:pPr marL="0" indent="0">
                  <a:buNone/>
                </a:pPr>
                <a:r>
                  <a:rPr lang="en-IN" sz="4000" dirty="0"/>
                  <a:t>Here </a:t>
                </a:r>
                <a14:m>
                  <m:oMath xmlns:m="http://schemas.openxmlformats.org/officeDocument/2006/math">
                    <m:sSup>
                      <m:sSupPr>
                        <m:ctrlPr>
                          <a:rPr lang="en-IN" sz="4000" i="1">
                            <a:latin typeface="Cambria Math" panose="02040503050406030204" pitchFamily="18" charset="0"/>
                          </a:rPr>
                        </m:ctrlPr>
                      </m:sSupPr>
                      <m:e>
                        <m:r>
                          <a:rPr lang="en-IN" sz="4000" i="1">
                            <a:latin typeface="Cambria Math" panose="02040503050406030204" pitchFamily="18" charset="0"/>
                          </a:rPr>
                          <m:t>𝑊</m:t>
                        </m:r>
                      </m:e>
                      <m:sup>
                        <m:d>
                          <m:dPr>
                            <m:ctrlPr>
                              <a:rPr lang="en-IN" sz="4000" i="1">
                                <a:latin typeface="Cambria Math" panose="02040503050406030204" pitchFamily="18" charset="0"/>
                              </a:rPr>
                            </m:ctrlPr>
                          </m:dPr>
                          <m:e>
                            <m:r>
                              <a:rPr lang="en-IN" sz="4000" i="1">
                                <a:latin typeface="Cambria Math" panose="02040503050406030204" pitchFamily="18" charset="0"/>
                              </a:rPr>
                              <m:t>0</m:t>
                            </m:r>
                          </m:e>
                        </m:d>
                      </m:sup>
                    </m:sSup>
                    <m:r>
                      <a:rPr lang="en-IN" sz="4000">
                        <a:latin typeface="Cambria Math" panose="02040503050406030204" pitchFamily="18" charset="0"/>
                      </a:rPr>
                      <m:t>∈</m:t>
                    </m:r>
                    <m:sSup>
                      <m:sSupPr>
                        <m:ctrlPr>
                          <a:rPr lang="en-IN" sz="4000" i="1">
                            <a:latin typeface="Cambria Math" panose="02040503050406030204" pitchFamily="18" charset="0"/>
                          </a:rPr>
                        </m:ctrlPr>
                      </m:sSupPr>
                      <m:e>
                        <m:r>
                          <m:rPr>
                            <m:sty m:val="p"/>
                          </m:rPr>
                          <a:rPr lang="en-IN" sz="4000">
                            <a:latin typeface="Cambria Math" panose="02040503050406030204" pitchFamily="18" charset="0"/>
                          </a:rPr>
                          <m:t>R</m:t>
                        </m:r>
                      </m:e>
                      <m:sup>
                        <m:r>
                          <a:rPr lang="en-US" sz="4000" b="0" i="1" smtClean="0">
                            <a:latin typeface="Cambria Math" panose="02040503050406030204" pitchFamily="18" charset="0"/>
                          </a:rPr>
                          <m:t>𝐶𝑋𝐻</m:t>
                        </m:r>
                      </m:sup>
                    </m:sSup>
                  </m:oMath>
                </a14:m>
                <a:r>
                  <a:rPr lang="en-IN" sz="4000" dirty="0"/>
                  <a:t>, is an input-to-hidden weight matrix for a hidden layer with H feature maps.</a:t>
                </a:r>
              </a:p>
              <a:p>
                <a14:m>
                  <m:oMath xmlns:m="http://schemas.openxmlformats.org/officeDocument/2006/math">
                    <m:sSup>
                      <m:sSupPr>
                        <m:ctrlPr>
                          <a:rPr lang="en-IN" sz="4000" i="1">
                            <a:latin typeface="Cambria Math" panose="02040503050406030204" pitchFamily="18" charset="0"/>
                          </a:rPr>
                        </m:ctrlPr>
                      </m:sSupPr>
                      <m:e>
                        <m:r>
                          <a:rPr lang="en-IN" sz="4000" i="1">
                            <a:latin typeface="Cambria Math" panose="02040503050406030204" pitchFamily="18" charset="0"/>
                          </a:rPr>
                          <m:t>𝑊</m:t>
                        </m:r>
                      </m:e>
                      <m:sup>
                        <m:d>
                          <m:dPr>
                            <m:ctrlPr>
                              <a:rPr lang="en-IN" sz="4000" i="1">
                                <a:latin typeface="Cambria Math" panose="02040503050406030204" pitchFamily="18" charset="0"/>
                              </a:rPr>
                            </m:ctrlPr>
                          </m:dPr>
                          <m:e>
                            <m:r>
                              <a:rPr lang="en-IN" sz="4000" i="1">
                                <a:latin typeface="Cambria Math" panose="02040503050406030204" pitchFamily="18" charset="0"/>
                              </a:rPr>
                              <m:t>1</m:t>
                            </m:r>
                          </m:e>
                        </m:d>
                      </m:sup>
                    </m:sSup>
                  </m:oMath>
                </a14:m>
                <a:r>
                  <a:rPr lang="en-IN" sz="4000" dirty="0"/>
                  <a:t> </a:t>
                </a:r>
                <a14:m>
                  <m:oMath xmlns:m="http://schemas.openxmlformats.org/officeDocument/2006/math">
                    <m:r>
                      <a:rPr lang="en-IN" sz="4000">
                        <a:latin typeface="Cambria Math" panose="02040503050406030204" pitchFamily="18" charset="0"/>
                      </a:rPr>
                      <m:t>∈</m:t>
                    </m:r>
                    <m:sSup>
                      <m:sSupPr>
                        <m:ctrlPr>
                          <a:rPr lang="en-IN" sz="4000" i="1">
                            <a:latin typeface="Cambria Math" panose="02040503050406030204" pitchFamily="18" charset="0"/>
                          </a:rPr>
                        </m:ctrlPr>
                      </m:sSupPr>
                      <m:e>
                        <m:r>
                          <m:rPr>
                            <m:sty m:val="p"/>
                          </m:rPr>
                          <a:rPr lang="en-IN" sz="4000">
                            <a:latin typeface="Cambria Math" panose="02040503050406030204" pitchFamily="18" charset="0"/>
                          </a:rPr>
                          <m:t>R</m:t>
                        </m:r>
                      </m:e>
                      <m:sup>
                        <m:r>
                          <a:rPr lang="en-US" sz="4000" b="0" i="1" smtClean="0">
                            <a:latin typeface="Cambria Math" panose="02040503050406030204" pitchFamily="18" charset="0"/>
                          </a:rPr>
                          <m:t>𝐻</m:t>
                        </m:r>
                        <m:r>
                          <a:rPr lang="en-US" sz="4000" i="1">
                            <a:latin typeface="Cambria Math" panose="02040503050406030204" pitchFamily="18" charset="0"/>
                          </a:rPr>
                          <m:t>𝑋</m:t>
                        </m:r>
                        <m:r>
                          <a:rPr lang="en-US" sz="4000" b="0" i="1" smtClean="0">
                            <a:latin typeface="Cambria Math" panose="02040503050406030204" pitchFamily="18" charset="0"/>
                          </a:rPr>
                          <m:t>𝐹</m:t>
                        </m:r>
                      </m:sup>
                    </m:sSup>
                    <m:r>
                      <a:rPr lang="en-US" sz="4000" i="1">
                        <a:latin typeface="Cambria Math" panose="02040503050406030204" pitchFamily="18" charset="0"/>
                      </a:rPr>
                      <m:t> </m:t>
                    </m:r>
                  </m:oMath>
                </a14:m>
                <a:r>
                  <a:rPr lang="en-IN" sz="4000" dirty="0"/>
                  <a:t>is a hidden-to-output weight matrix.</a:t>
                </a:r>
              </a:p>
              <a:p>
                <a14:m>
                  <m:oMath xmlns:m="http://schemas.openxmlformats.org/officeDocument/2006/math">
                    <m:r>
                      <a:rPr lang="en-IN" sz="4000" i="1">
                        <a:latin typeface="Cambria Math" panose="02040503050406030204" pitchFamily="18" charset="0"/>
                      </a:rPr>
                      <m:t>𝑠𝑜𝑓𝑡𝑚𝑎𝑥</m:t>
                    </m:r>
                    <m:d>
                      <m:dPr>
                        <m:ctrlPr>
                          <a:rPr lang="en-IN" sz="4000" i="1">
                            <a:latin typeface="Cambria Math" panose="02040503050406030204" pitchFamily="18" charset="0"/>
                          </a:rPr>
                        </m:ctrlPr>
                      </m:dPr>
                      <m:e>
                        <m:sSub>
                          <m:sSubPr>
                            <m:ctrlPr>
                              <a:rPr lang="en-IN" sz="4000" i="1">
                                <a:latin typeface="Cambria Math" panose="02040503050406030204" pitchFamily="18" charset="0"/>
                              </a:rPr>
                            </m:ctrlPr>
                          </m:sSubPr>
                          <m:e>
                            <m:r>
                              <a:rPr lang="en-IN" sz="4000" i="1">
                                <a:latin typeface="Cambria Math" panose="02040503050406030204" pitchFamily="18" charset="0"/>
                              </a:rPr>
                              <m:t>𝑥</m:t>
                            </m:r>
                          </m:e>
                          <m:sub>
                            <m:r>
                              <a:rPr lang="en-IN" sz="4000" i="1">
                                <a:latin typeface="Cambria Math" panose="02040503050406030204" pitchFamily="18" charset="0"/>
                              </a:rPr>
                              <m:t>𝑖</m:t>
                            </m:r>
                          </m:sub>
                        </m:sSub>
                      </m:e>
                    </m:d>
                    <m:r>
                      <a:rPr lang="en-IN" sz="4000" i="1">
                        <a:latin typeface="Cambria Math" panose="02040503050406030204" pitchFamily="18" charset="0"/>
                      </a:rPr>
                      <m:t>=</m:t>
                    </m:r>
                    <m:f>
                      <m:fPr>
                        <m:ctrlPr>
                          <a:rPr lang="en-IN" sz="4000" i="1">
                            <a:latin typeface="Cambria Math" panose="02040503050406030204" pitchFamily="18" charset="0"/>
                          </a:rPr>
                        </m:ctrlPr>
                      </m:fPr>
                      <m:num>
                        <m:r>
                          <a:rPr lang="en-IN" sz="4000" i="1">
                            <a:latin typeface="Cambria Math" panose="02040503050406030204" pitchFamily="18" charset="0"/>
                          </a:rPr>
                          <m:t>1</m:t>
                        </m:r>
                      </m:num>
                      <m:den>
                        <m:r>
                          <a:rPr lang="en-IN" sz="4000" i="1">
                            <a:latin typeface="Cambria Math" panose="02040503050406030204" pitchFamily="18" charset="0"/>
                          </a:rPr>
                          <m:t>𝜏</m:t>
                        </m:r>
                      </m:den>
                    </m:f>
                    <m:r>
                      <m:rPr>
                        <m:sty m:val="p"/>
                      </m:rPr>
                      <a:rPr lang="en-IN" sz="4000">
                        <a:latin typeface="Cambria Math" panose="02040503050406030204" pitchFamily="18" charset="0"/>
                      </a:rPr>
                      <m:t>exp</m:t>
                    </m:r>
                    <m:r>
                      <a:rPr lang="en-IN" sz="4000">
                        <a:latin typeface="Cambria Math" panose="02040503050406030204" pitchFamily="18" charset="0"/>
                      </a:rPr>
                      <m:t>⁡</m:t>
                    </m:r>
                    <m:d>
                      <m:dPr>
                        <m:ctrlPr>
                          <a:rPr lang="en-IN" sz="4000" i="1">
                            <a:latin typeface="Cambria Math" panose="02040503050406030204" pitchFamily="18" charset="0"/>
                          </a:rPr>
                        </m:ctrlPr>
                      </m:dPr>
                      <m:e>
                        <m:sSub>
                          <m:sSubPr>
                            <m:ctrlPr>
                              <a:rPr lang="en-IN" sz="4000" i="1">
                                <a:latin typeface="Cambria Math" panose="02040503050406030204" pitchFamily="18" charset="0"/>
                              </a:rPr>
                            </m:ctrlPr>
                          </m:sSubPr>
                          <m:e>
                            <m:r>
                              <a:rPr lang="en-IN" sz="4000" i="1">
                                <a:latin typeface="Cambria Math" panose="02040503050406030204" pitchFamily="18" charset="0"/>
                              </a:rPr>
                              <m:t>𝑥</m:t>
                            </m:r>
                          </m:e>
                          <m:sub>
                            <m:r>
                              <a:rPr lang="en-IN" sz="4000" i="1">
                                <a:latin typeface="Cambria Math" panose="02040503050406030204" pitchFamily="18" charset="0"/>
                              </a:rPr>
                              <m:t>𝑖</m:t>
                            </m:r>
                          </m:sub>
                        </m:sSub>
                      </m:e>
                    </m:d>
                  </m:oMath>
                </a14:m>
                <a:r>
                  <a:rPr lang="en-IN" sz="4000" dirty="0"/>
                  <a:t> where </a:t>
                </a:r>
                <a14:m>
                  <m:oMath xmlns:m="http://schemas.openxmlformats.org/officeDocument/2006/math">
                    <m:r>
                      <a:rPr lang="en-IN" sz="4000" i="1">
                        <a:latin typeface="Cambria Math" panose="02040503050406030204" pitchFamily="18" charset="0"/>
                      </a:rPr>
                      <m:t>𝜏</m:t>
                    </m:r>
                    <m:r>
                      <a:rPr lang="en-IN" sz="4000" i="1">
                        <a:latin typeface="Cambria Math" panose="02040503050406030204" pitchFamily="18" charset="0"/>
                      </a:rPr>
                      <m:t>=</m:t>
                    </m:r>
                    <m:nary>
                      <m:naryPr>
                        <m:chr m:val="∑"/>
                        <m:limLoc m:val="undOvr"/>
                        <m:supHide m:val="on"/>
                        <m:ctrlPr>
                          <a:rPr lang="en-IN" sz="4000" i="1">
                            <a:latin typeface="Cambria Math" panose="02040503050406030204" pitchFamily="18" charset="0"/>
                          </a:rPr>
                        </m:ctrlPr>
                      </m:naryPr>
                      <m:sub>
                        <m:r>
                          <a:rPr lang="en-IN" sz="4000" i="1">
                            <a:latin typeface="Cambria Math" panose="02040503050406030204" pitchFamily="18" charset="0"/>
                          </a:rPr>
                          <m:t>𝑖</m:t>
                        </m:r>
                      </m:sub>
                      <m:sup/>
                      <m:e>
                        <m:r>
                          <m:rPr>
                            <m:sty m:val="p"/>
                          </m:rPr>
                          <a:rPr lang="en-IN" sz="4000">
                            <a:latin typeface="Cambria Math" panose="02040503050406030204" pitchFamily="18" charset="0"/>
                          </a:rPr>
                          <m:t>exp</m:t>
                        </m:r>
                        <m:r>
                          <a:rPr lang="en-IN" sz="4000">
                            <a:latin typeface="Cambria Math" panose="02040503050406030204" pitchFamily="18" charset="0"/>
                          </a:rPr>
                          <m:t>⁡</m:t>
                        </m:r>
                        <m:d>
                          <m:dPr>
                            <m:ctrlPr>
                              <a:rPr lang="en-IN" sz="4000" i="1">
                                <a:latin typeface="Cambria Math" panose="02040503050406030204" pitchFamily="18" charset="0"/>
                              </a:rPr>
                            </m:ctrlPr>
                          </m:dPr>
                          <m:e>
                            <m:sSub>
                              <m:sSubPr>
                                <m:ctrlPr>
                                  <a:rPr lang="en-IN" sz="4000" i="1">
                                    <a:latin typeface="Cambria Math" panose="02040503050406030204" pitchFamily="18" charset="0"/>
                                  </a:rPr>
                                </m:ctrlPr>
                              </m:sSubPr>
                              <m:e>
                                <m:r>
                                  <a:rPr lang="en-IN" sz="4000" i="1">
                                    <a:latin typeface="Cambria Math" panose="02040503050406030204" pitchFamily="18" charset="0"/>
                                  </a:rPr>
                                  <m:t>𝑥</m:t>
                                </m:r>
                              </m:e>
                              <m:sub>
                                <m:r>
                                  <a:rPr lang="en-IN" sz="4000" i="1">
                                    <a:latin typeface="Cambria Math" panose="02040503050406030204" pitchFamily="18" charset="0"/>
                                  </a:rPr>
                                  <m:t>𝑖</m:t>
                                </m:r>
                              </m:sub>
                            </m:sSub>
                          </m:e>
                        </m:d>
                        <m:r>
                          <a:rPr lang="en-IN" sz="4000">
                            <a:latin typeface="Cambria Math" panose="02040503050406030204" pitchFamily="18" charset="0"/>
                          </a:rPr>
                          <m:t> </m:t>
                        </m:r>
                      </m:e>
                    </m:nary>
                  </m:oMath>
                </a14:m>
                <a:endParaRPr lang="en-IN" sz="4000" dirty="0"/>
              </a:p>
            </p:txBody>
          </p:sp>
        </mc:Choice>
        <mc:Fallback>
          <p:sp>
            <p:nvSpPr>
              <p:cNvPr id="4" name="Content Placeholder 3">
                <a:extLst>
                  <a:ext uri="{FF2B5EF4-FFF2-40B4-BE49-F238E27FC236}">
                    <a16:creationId xmlns:a16="http://schemas.microsoft.com/office/drawing/2014/main" id="{AC20D305-8208-4348-A78F-F771FF1D1947}"/>
                  </a:ext>
                </a:extLst>
              </p:cNvPr>
              <p:cNvSpPr>
                <a:spLocks noGrp="1" noRot="1" noChangeAspect="1" noMove="1" noResize="1" noEditPoints="1" noAdjustHandles="1" noChangeArrowheads="1" noChangeShapeType="1" noTextEdit="1"/>
              </p:cNvSpPr>
              <p:nvPr>
                <p:ph idx="1"/>
              </p:nvPr>
            </p:nvSpPr>
            <p:spPr>
              <a:xfrm>
                <a:off x="457200" y="1279301"/>
                <a:ext cx="8229600" cy="4525963"/>
              </a:xfrm>
              <a:blipFill>
                <a:blip r:embed="rId3"/>
                <a:stretch>
                  <a:fillRect l="-1778"/>
                </a:stretch>
              </a:blipFill>
            </p:spPr>
            <p:txBody>
              <a:bodyPr/>
              <a:lstStyle/>
              <a:p>
                <a:r>
                  <a:rPr lang="en-IN">
                    <a:noFill/>
                  </a:rPr>
                  <a:t> </a:t>
                </a:r>
              </a:p>
            </p:txBody>
          </p:sp>
        </mc:Fallback>
      </mc:AlternateContent>
    </p:spTree>
    <p:extLst>
      <p:ext uri="{BB962C8B-B14F-4D97-AF65-F5344CB8AC3E}">
        <p14:creationId xmlns:p14="http://schemas.microsoft.com/office/powerpoint/2010/main" val="1481407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endParaRPr lang="en-IN"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C20D305-8208-4348-A78F-F771FF1D1947}"/>
                  </a:ext>
                </a:extLst>
              </p:cNvPr>
              <p:cNvSpPr>
                <a:spLocks noGrp="1"/>
              </p:cNvSpPr>
              <p:nvPr>
                <p:ph idx="1"/>
              </p:nvPr>
            </p:nvSpPr>
            <p:spPr>
              <a:xfrm>
                <a:off x="457200" y="1279301"/>
                <a:ext cx="8229600" cy="4525963"/>
              </a:xfrm>
            </p:spPr>
            <p:txBody>
              <a:bodyPr>
                <a:normAutofit/>
              </a:bodyPr>
              <a:lstStyle/>
              <a:p>
                <a:pPr marL="0" indent="0">
                  <a:buNone/>
                </a:pPr>
                <a:endParaRPr lang="en-IN" dirty="0"/>
              </a:p>
              <a:p>
                <a:r>
                  <a:rPr lang="en-IN" sz="4000" dirty="0"/>
                  <a:t>The cross-entropy error is evaluated over all </a:t>
                </a:r>
                <a:r>
                  <a:rPr lang="en-IN" sz="4000" dirty="0" err="1"/>
                  <a:t>labeled</a:t>
                </a:r>
                <a:r>
                  <a:rPr lang="en-IN" sz="4000" dirty="0"/>
                  <a:t> examples:</a:t>
                </a:r>
              </a:p>
              <a:p>
                <a14:m>
                  <m:oMath xmlns:m="http://schemas.openxmlformats.org/officeDocument/2006/math">
                    <m:r>
                      <a:rPr lang="en-IN" sz="4000" i="1">
                        <a:latin typeface="Cambria Math" panose="02040503050406030204" pitchFamily="18" charset="0"/>
                      </a:rPr>
                      <m:t>𝐿</m:t>
                    </m:r>
                    <m:r>
                      <a:rPr lang="en-IN" sz="4000" i="1">
                        <a:latin typeface="Cambria Math" panose="02040503050406030204" pitchFamily="18" charset="0"/>
                      </a:rPr>
                      <m:t>=−</m:t>
                    </m:r>
                    <m:nary>
                      <m:naryPr>
                        <m:chr m:val="∑"/>
                        <m:limLoc m:val="undOvr"/>
                        <m:supHide m:val="on"/>
                        <m:ctrlPr>
                          <a:rPr lang="en-IN" sz="4000" i="1">
                            <a:latin typeface="Cambria Math" panose="02040503050406030204" pitchFamily="18" charset="0"/>
                          </a:rPr>
                        </m:ctrlPr>
                      </m:naryPr>
                      <m:sub>
                        <m:r>
                          <a:rPr lang="en-IN" sz="4000" i="1">
                            <a:latin typeface="Cambria Math" panose="02040503050406030204" pitchFamily="18" charset="0"/>
                          </a:rPr>
                          <m:t>𝑙</m:t>
                        </m:r>
                        <m:r>
                          <a:rPr lang="en-IN" sz="4000" i="1">
                            <a:latin typeface="Cambria Math" panose="02040503050406030204" pitchFamily="18" charset="0"/>
                          </a:rPr>
                          <m:t>𝜖</m:t>
                        </m:r>
                        <m:sSub>
                          <m:sSubPr>
                            <m:ctrlPr>
                              <a:rPr lang="en-IN" sz="4000" i="1">
                                <a:latin typeface="Cambria Math" panose="02040503050406030204" pitchFamily="18" charset="0"/>
                              </a:rPr>
                            </m:ctrlPr>
                          </m:sSubPr>
                          <m:e>
                            <m:r>
                              <a:rPr lang="en-IN" sz="4000" i="1">
                                <a:latin typeface="Cambria Math" panose="02040503050406030204" pitchFamily="18" charset="0"/>
                              </a:rPr>
                              <m:t>𝑦</m:t>
                            </m:r>
                          </m:e>
                          <m:sub>
                            <m:r>
                              <a:rPr lang="en-IN" sz="4000" i="1">
                                <a:latin typeface="Cambria Math" panose="02040503050406030204" pitchFamily="18" charset="0"/>
                              </a:rPr>
                              <m:t>𝐿</m:t>
                            </m:r>
                          </m:sub>
                        </m:sSub>
                      </m:sub>
                      <m:sup/>
                      <m:e>
                        <m:nary>
                          <m:naryPr>
                            <m:chr m:val="∑"/>
                            <m:limLoc m:val="undOvr"/>
                            <m:ctrlPr>
                              <a:rPr lang="en-IN" sz="4000" i="1">
                                <a:latin typeface="Cambria Math" panose="02040503050406030204" pitchFamily="18" charset="0"/>
                              </a:rPr>
                            </m:ctrlPr>
                          </m:naryPr>
                          <m:sub>
                            <m:r>
                              <a:rPr lang="en-IN" sz="4000" i="1">
                                <a:latin typeface="Cambria Math" panose="02040503050406030204" pitchFamily="18" charset="0"/>
                              </a:rPr>
                              <m:t>𝑓</m:t>
                            </m:r>
                            <m:r>
                              <a:rPr lang="en-IN" sz="4000" i="1">
                                <a:latin typeface="Cambria Math" panose="02040503050406030204" pitchFamily="18" charset="0"/>
                              </a:rPr>
                              <m:t>=1</m:t>
                            </m:r>
                          </m:sub>
                          <m:sup>
                            <m:r>
                              <a:rPr lang="en-IN" sz="4000" i="1">
                                <a:latin typeface="Cambria Math" panose="02040503050406030204" pitchFamily="18" charset="0"/>
                              </a:rPr>
                              <m:t>𝐹</m:t>
                            </m:r>
                          </m:sup>
                          <m:e>
                            <m:sSub>
                              <m:sSubPr>
                                <m:ctrlPr>
                                  <a:rPr lang="en-IN" sz="4000" i="1">
                                    <a:latin typeface="Cambria Math" panose="02040503050406030204" pitchFamily="18" charset="0"/>
                                  </a:rPr>
                                </m:ctrlPr>
                              </m:sSubPr>
                              <m:e>
                                <m:r>
                                  <a:rPr lang="en-IN" sz="4000" i="1">
                                    <a:latin typeface="Cambria Math" panose="02040503050406030204" pitchFamily="18" charset="0"/>
                                  </a:rPr>
                                  <m:t>𝑦</m:t>
                                </m:r>
                              </m:e>
                              <m:sub>
                                <m:r>
                                  <a:rPr lang="en-IN" sz="4000" i="1">
                                    <a:latin typeface="Cambria Math" panose="02040503050406030204" pitchFamily="18" charset="0"/>
                                  </a:rPr>
                                  <m:t>𝑙𝑓</m:t>
                                </m:r>
                              </m:sub>
                            </m:sSub>
                            <m:func>
                              <m:funcPr>
                                <m:ctrlPr>
                                  <a:rPr lang="en-IN" sz="4000" i="1">
                                    <a:latin typeface="Cambria Math" panose="02040503050406030204" pitchFamily="18" charset="0"/>
                                  </a:rPr>
                                </m:ctrlPr>
                              </m:funcPr>
                              <m:fName>
                                <m:r>
                                  <m:rPr>
                                    <m:sty m:val="p"/>
                                  </m:rPr>
                                  <a:rPr lang="en-IN" sz="4000">
                                    <a:latin typeface="Cambria Math" panose="02040503050406030204" pitchFamily="18" charset="0"/>
                                  </a:rPr>
                                  <m:t>ln</m:t>
                                </m:r>
                              </m:fName>
                              <m:e>
                                <m:sSub>
                                  <m:sSubPr>
                                    <m:ctrlPr>
                                      <a:rPr lang="en-IN" sz="4000" i="1">
                                        <a:latin typeface="Cambria Math" panose="02040503050406030204" pitchFamily="18" charset="0"/>
                                      </a:rPr>
                                    </m:ctrlPr>
                                  </m:sSubPr>
                                  <m:e>
                                    <m:r>
                                      <a:rPr lang="en-IN" sz="4000" i="1">
                                        <a:latin typeface="Cambria Math" panose="02040503050406030204" pitchFamily="18" charset="0"/>
                                      </a:rPr>
                                      <m:t>𝑍</m:t>
                                    </m:r>
                                  </m:e>
                                  <m:sub>
                                    <m:r>
                                      <a:rPr lang="en-IN" sz="4000" i="1">
                                        <a:latin typeface="Cambria Math" panose="02040503050406030204" pitchFamily="18" charset="0"/>
                                      </a:rPr>
                                      <m:t>𝑙𝑓</m:t>
                                    </m:r>
                                  </m:sub>
                                </m:sSub>
                              </m:e>
                            </m:func>
                          </m:e>
                        </m:nary>
                      </m:e>
                    </m:nary>
                  </m:oMath>
                </a14:m>
                <a:endParaRPr lang="en-IN" sz="4000" dirty="0"/>
              </a:p>
              <a:p>
                <a:pPr marL="0" indent="0">
                  <a:buNone/>
                </a:pPr>
                <a:r>
                  <a:rPr lang="en-IN" sz="4000" dirty="0"/>
                  <a:t>where </a:t>
                </a:r>
                <a14:m>
                  <m:oMath xmlns:m="http://schemas.openxmlformats.org/officeDocument/2006/math">
                    <m:sSub>
                      <m:sSubPr>
                        <m:ctrlPr>
                          <a:rPr lang="en-IN" sz="4000" i="1">
                            <a:latin typeface="Cambria Math" panose="02040503050406030204" pitchFamily="18" charset="0"/>
                          </a:rPr>
                        </m:ctrlPr>
                      </m:sSubPr>
                      <m:e>
                        <m:r>
                          <a:rPr lang="en-IN" sz="4000" i="1">
                            <a:latin typeface="Cambria Math" panose="02040503050406030204" pitchFamily="18" charset="0"/>
                          </a:rPr>
                          <m:t>𝑦</m:t>
                        </m:r>
                      </m:e>
                      <m:sub>
                        <m:r>
                          <a:rPr lang="en-IN" sz="4000" i="1">
                            <a:latin typeface="Cambria Math" panose="02040503050406030204" pitchFamily="18" charset="0"/>
                          </a:rPr>
                          <m:t>𝐿</m:t>
                        </m:r>
                      </m:sub>
                    </m:sSub>
                  </m:oMath>
                </a14:m>
                <a:r>
                  <a:rPr lang="en-IN" sz="4000" dirty="0"/>
                  <a:t> is the set of node indices that have labels</a:t>
                </a:r>
              </a:p>
            </p:txBody>
          </p:sp>
        </mc:Choice>
        <mc:Fallback xmlns="">
          <p:sp>
            <p:nvSpPr>
              <p:cNvPr id="4" name="Content Placeholder 3">
                <a:extLst>
                  <a:ext uri="{FF2B5EF4-FFF2-40B4-BE49-F238E27FC236}">
                    <a16:creationId xmlns:a16="http://schemas.microsoft.com/office/drawing/2014/main" id="{AC20D305-8208-4348-A78F-F771FF1D1947}"/>
                  </a:ext>
                </a:extLst>
              </p:cNvPr>
              <p:cNvSpPr>
                <a:spLocks noGrp="1" noRot="1" noChangeAspect="1" noMove="1" noResize="1" noEditPoints="1" noAdjustHandles="1" noChangeArrowheads="1" noChangeShapeType="1" noTextEdit="1"/>
              </p:cNvSpPr>
              <p:nvPr>
                <p:ph idx="1"/>
              </p:nvPr>
            </p:nvSpPr>
            <p:spPr>
              <a:xfrm>
                <a:off x="457200" y="1279301"/>
                <a:ext cx="8229600" cy="4525963"/>
              </a:xfrm>
              <a:blipFill>
                <a:blip r:embed="rId3"/>
                <a:stretch>
                  <a:fillRect l="-2593" r="-593"/>
                </a:stretch>
              </a:blipFill>
            </p:spPr>
            <p:txBody>
              <a:bodyPr/>
              <a:lstStyle/>
              <a:p>
                <a:r>
                  <a:rPr lang="en-IN">
                    <a:noFill/>
                  </a:rPr>
                  <a:t> </a:t>
                </a:r>
              </a:p>
            </p:txBody>
          </p:sp>
        </mc:Fallback>
      </mc:AlternateContent>
    </p:spTree>
    <p:extLst>
      <p:ext uri="{BB962C8B-B14F-4D97-AF65-F5344CB8AC3E}">
        <p14:creationId xmlns:p14="http://schemas.microsoft.com/office/powerpoint/2010/main" val="167404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Experimentation- Dataset </a:t>
            </a:r>
            <a:endParaRPr lang="en-IN" dirty="0"/>
          </a:p>
        </p:txBody>
      </p:sp>
      <p:pic>
        <p:nvPicPr>
          <p:cNvPr id="5" name="Content Placeholder 4">
            <a:extLst>
              <a:ext uri="{FF2B5EF4-FFF2-40B4-BE49-F238E27FC236}">
                <a16:creationId xmlns:a16="http://schemas.microsoft.com/office/drawing/2014/main" id="{F2E7F000-30DA-4994-A2BC-AB3B4BEF096F}"/>
              </a:ext>
            </a:extLst>
          </p:cNvPr>
          <p:cNvPicPr>
            <a:picLocks noGrp="1" noChangeAspect="1"/>
          </p:cNvPicPr>
          <p:nvPr>
            <p:ph idx="1"/>
          </p:nvPr>
        </p:nvPicPr>
        <p:blipFill>
          <a:blip r:embed="rId3"/>
          <a:stretch>
            <a:fillRect/>
          </a:stretch>
        </p:blipFill>
        <p:spPr>
          <a:xfrm>
            <a:off x="467544" y="1268760"/>
            <a:ext cx="8229600" cy="1821722"/>
          </a:xfrm>
          <a:prstGeom prst="rect">
            <a:avLst/>
          </a:prstGeom>
        </p:spPr>
      </p:pic>
      <p:sp>
        <p:nvSpPr>
          <p:cNvPr id="6" name="Rectangle 5">
            <a:extLst>
              <a:ext uri="{FF2B5EF4-FFF2-40B4-BE49-F238E27FC236}">
                <a16:creationId xmlns:a16="http://schemas.microsoft.com/office/drawing/2014/main" id="{CA0E4AE3-F5C0-482E-9879-D2FD25DA0388}"/>
              </a:ext>
            </a:extLst>
          </p:cNvPr>
          <p:cNvSpPr/>
          <p:nvPr/>
        </p:nvSpPr>
        <p:spPr>
          <a:xfrm>
            <a:off x="251520" y="3380799"/>
            <a:ext cx="8568952" cy="2308324"/>
          </a:xfrm>
          <a:prstGeom prst="rect">
            <a:avLst/>
          </a:prstGeom>
        </p:spPr>
        <p:txBody>
          <a:bodyPr wrap="square">
            <a:spAutoFit/>
          </a:bodyPr>
          <a:lstStyle/>
          <a:p>
            <a:r>
              <a:rPr lang="en-IN" dirty="0"/>
              <a:t>The datasets contain sparse bag-of-words feature vectors for each document and a list of citation links between documents. </a:t>
            </a:r>
          </a:p>
          <a:p>
            <a:endParaRPr lang="en-IN" dirty="0"/>
          </a:p>
          <a:p>
            <a:r>
              <a:rPr lang="en-IN" dirty="0"/>
              <a:t>We treat the citation links as (undirected) edges and construct a binary, symmetric adjacency matrix A. </a:t>
            </a:r>
          </a:p>
          <a:p>
            <a:endParaRPr lang="en-IN" dirty="0"/>
          </a:p>
          <a:p>
            <a:r>
              <a:rPr lang="en-IN" dirty="0"/>
              <a:t>Each document has a class label. For </a:t>
            </a:r>
            <a:r>
              <a:rPr lang="en-IN" dirty="0" err="1"/>
              <a:t>training,we</a:t>
            </a:r>
            <a:r>
              <a:rPr lang="en-IN" dirty="0"/>
              <a:t> only use 20 labels per class, but all feature vectors.</a:t>
            </a:r>
          </a:p>
        </p:txBody>
      </p:sp>
    </p:spTree>
    <p:extLst>
      <p:ext uri="{BB962C8B-B14F-4D97-AF65-F5344CB8AC3E}">
        <p14:creationId xmlns:p14="http://schemas.microsoft.com/office/powerpoint/2010/main" val="275400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89227A6-1A73-4D18-8E6E-ED6D8AF9A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807179"/>
            <a:ext cx="8178799" cy="4130294"/>
          </a:xfrm>
          <a:prstGeom prst="rect">
            <a:avLst/>
          </a:prstGeom>
        </p:spPr>
      </p:pic>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GCN- </a:t>
            </a:r>
            <a:r>
              <a:rPr lang="en-US" sz="2800" dirty="0">
                <a:solidFill>
                  <a:schemeClr val="bg1"/>
                </a:solidFill>
              </a:rPr>
              <a:t>Loss- Learning Rate= 0.01</a:t>
            </a:r>
            <a:endParaRPr lang="en-US" sz="2800" kern="1200" dirty="0">
              <a:solidFill>
                <a:schemeClr val="bg1"/>
              </a:solidFill>
              <a:latin typeface="+mj-lt"/>
              <a:ea typeface="+mj-ea"/>
              <a:cs typeface="+mj-cs"/>
            </a:endParaRPr>
          </a:p>
        </p:txBody>
      </p:sp>
    </p:spTree>
    <p:extLst>
      <p:ext uri="{BB962C8B-B14F-4D97-AF65-F5344CB8AC3E}">
        <p14:creationId xmlns:p14="http://schemas.microsoft.com/office/powerpoint/2010/main" val="29077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7457" y="712269"/>
            <a:ext cx="2528249" cy="5502264"/>
          </a:xfrm>
        </p:spPr>
        <p:txBody>
          <a:bodyPr>
            <a:normAutofit/>
          </a:bodyPr>
          <a:lstStyle/>
          <a:p>
            <a:r>
              <a:rPr lang="en-US" dirty="0">
                <a:solidFill>
                  <a:srgbClr val="FFFFFF"/>
                </a:solidFill>
              </a:rPr>
              <a:t>Contents</a:t>
            </a:r>
            <a:endParaRPr lang="en-IN" dirty="0">
              <a:solidFill>
                <a:srgbClr val="FFFFFF"/>
              </a:solidFill>
            </a:endParaRPr>
          </a:p>
        </p:txBody>
      </p:sp>
      <p:graphicFrame>
        <p:nvGraphicFramePr>
          <p:cNvPr id="16" name="Content Placeholder 2">
            <a:extLst>
              <a:ext uri="{FF2B5EF4-FFF2-40B4-BE49-F238E27FC236}">
                <a16:creationId xmlns:a16="http://schemas.microsoft.com/office/drawing/2014/main" id="{E2CF90D6-09C4-4CCE-87D4-43C141779047}"/>
              </a:ext>
            </a:extLst>
          </p:cNvPr>
          <p:cNvGraphicFramePr>
            <a:graphicFrameLocks noGrp="1"/>
          </p:cNvGraphicFramePr>
          <p:nvPr>
            <p:ph idx="1"/>
            <p:extLst>
              <p:ext uri="{D42A27DB-BD31-4B8C-83A1-F6EECF244321}">
                <p14:modId xmlns:p14="http://schemas.microsoft.com/office/powerpoint/2010/main" val="3908516870"/>
              </p:ext>
            </p:extLst>
          </p:nvPr>
        </p:nvGraphicFramePr>
        <p:xfrm>
          <a:off x="3612962" y="260648"/>
          <a:ext cx="5048835"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1143000"/>
          </a:xfrm>
        </p:spPr>
        <p:txBody>
          <a:bodyPr/>
          <a:lstStyle/>
          <a:p>
            <a:r>
              <a:rPr lang="en-US" dirty="0"/>
              <a:t>GCN- Accuracy- Learning Rate=0.01</a:t>
            </a:r>
            <a:endParaRPr lang="en-IN" dirty="0"/>
          </a:p>
        </p:txBody>
      </p:sp>
      <p:pic>
        <p:nvPicPr>
          <p:cNvPr id="20483" name="Picture 3"/>
          <p:cNvPicPr>
            <a:picLocks noChangeAspect="1" noChangeArrowheads="1"/>
          </p:cNvPicPr>
          <p:nvPr/>
        </p:nvPicPr>
        <p:blipFill>
          <a:blip r:embed="rId3"/>
          <a:srcRect/>
          <a:stretch>
            <a:fillRect/>
          </a:stretch>
        </p:blipFill>
        <p:spPr bwMode="auto">
          <a:xfrm>
            <a:off x="1857356" y="5205428"/>
            <a:ext cx="5019675" cy="4381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77B10F5E-0F8C-4864-9FEF-6F9A5E02A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6806"/>
            <a:ext cx="9144000" cy="5120506"/>
          </a:xfrm>
          <a:prstGeom prst="rect">
            <a:avLst/>
          </a:prstGeom>
        </p:spPr>
      </p:pic>
    </p:spTree>
    <p:extLst>
      <p:ext uri="{BB962C8B-B14F-4D97-AF65-F5344CB8AC3E}">
        <p14:creationId xmlns:p14="http://schemas.microsoft.com/office/powerpoint/2010/main" val="4148987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1143000"/>
          </a:xfrm>
        </p:spPr>
        <p:txBody>
          <a:bodyPr/>
          <a:lstStyle/>
          <a:p>
            <a:r>
              <a:rPr lang="en-US" dirty="0"/>
              <a:t>GCN- Loss- Learning Rate=1.0</a:t>
            </a:r>
            <a:endParaRPr lang="en-IN" dirty="0"/>
          </a:p>
        </p:txBody>
      </p:sp>
      <p:pic>
        <p:nvPicPr>
          <p:cNvPr id="20483" name="Picture 3"/>
          <p:cNvPicPr>
            <a:picLocks noChangeAspect="1" noChangeArrowheads="1"/>
          </p:cNvPicPr>
          <p:nvPr/>
        </p:nvPicPr>
        <p:blipFill>
          <a:blip r:embed="rId3"/>
          <a:srcRect/>
          <a:stretch>
            <a:fillRect/>
          </a:stretch>
        </p:blipFill>
        <p:spPr bwMode="auto">
          <a:xfrm>
            <a:off x="1857356" y="5205428"/>
            <a:ext cx="5019675" cy="438150"/>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6EDFA851-0796-42D6-B803-3CE7DF4D2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6806"/>
            <a:ext cx="9144000" cy="4624388"/>
          </a:xfrm>
          <a:prstGeom prst="rect">
            <a:avLst/>
          </a:prstGeom>
        </p:spPr>
      </p:pic>
    </p:spTree>
    <p:extLst>
      <p:ext uri="{BB962C8B-B14F-4D97-AF65-F5344CB8AC3E}">
        <p14:creationId xmlns:p14="http://schemas.microsoft.com/office/powerpoint/2010/main" val="308668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1143000"/>
          </a:xfrm>
        </p:spPr>
        <p:txBody>
          <a:bodyPr/>
          <a:lstStyle/>
          <a:p>
            <a:r>
              <a:rPr lang="en-US" dirty="0"/>
              <a:t>GCN- Accuracy- Learning Rate=1.0</a:t>
            </a:r>
            <a:endParaRPr lang="en-IN" dirty="0"/>
          </a:p>
        </p:txBody>
      </p:sp>
      <p:pic>
        <p:nvPicPr>
          <p:cNvPr id="20483" name="Picture 3"/>
          <p:cNvPicPr>
            <a:picLocks noChangeAspect="1" noChangeArrowheads="1"/>
          </p:cNvPicPr>
          <p:nvPr/>
        </p:nvPicPr>
        <p:blipFill>
          <a:blip r:embed="rId3"/>
          <a:srcRect/>
          <a:stretch>
            <a:fillRect/>
          </a:stretch>
        </p:blipFill>
        <p:spPr bwMode="auto">
          <a:xfrm>
            <a:off x="1857356" y="5205428"/>
            <a:ext cx="5019675" cy="438150"/>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91606420-785D-43B2-8AD8-D93C28887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6806"/>
            <a:ext cx="9144000" cy="4624388"/>
          </a:xfrm>
          <a:prstGeom prst="rect">
            <a:avLst/>
          </a:prstGeom>
        </p:spPr>
      </p:pic>
    </p:spTree>
    <p:extLst>
      <p:ext uri="{BB962C8B-B14F-4D97-AF65-F5344CB8AC3E}">
        <p14:creationId xmlns:p14="http://schemas.microsoft.com/office/powerpoint/2010/main" val="2906957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1143000"/>
          </a:xfrm>
        </p:spPr>
        <p:txBody>
          <a:bodyPr/>
          <a:lstStyle/>
          <a:p>
            <a:r>
              <a:rPr lang="en-US" dirty="0"/>
              <a:t>WL Algorithm</a:t>
            </a:r>
            <a:endParaRPr lang="en-IN" dirty="0"/>
          </a:p>
        </p:txBody>
      </p:sp>
      <p:pic>
        <p:nvPicPr>
          <p:cNvPr id="2049" name="Picture 1">
            <a:extLst>
              <a:ext uri="{FF2B5EF4-FFF2-40B4-BE49-F238E27FC236}">
                <a16:creationId xmlns:a16="http://schemas.microsoft.com/office/drawing/2014/main" id="{578DFED4-C52A-43C4-85A6-014324339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96752"/>
            <a:ext cx="4536504" cy="33843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67C8E91-89C0-45DB-91E3-72DC23E48C2D}"/>
                  </a:ext>
                </a:extLst>
              </p:cNvPr>
              <p:cNvSpPr/>
              <p:nvPr/>
            </p:nvSpPr>
            <p:spPr>
              <a:xfrm>
                <a:off x="5148064" y="1084724"/>
                <a:ext cx="3851920" cy="3640420"/>
              </a:xfrm>
              <a:prstGeom prst="rect">
                <a:avLst/>
              </a:prstGeom>
            </p:spPr>
            <p:txBody>
              <a:bodyPr wrap="square">
                <a:spAutoFit/>
              </a:bodyPr>
              <a:lstStyle/>
              <a:p>
                <a:pPr>
                  <a:lnSpc>
                    <a:spcPct val="115000"/>
                  </a:lnSpc>
                  <a:spcAft>
                    <a:spcPts val="1000"/>
                  </a:spcAft>
                </a:pPr>
                <a14:m>
                  <m:oMath xmlns:m="http://schemas.openxmlformats.org/officeDocument/2006/math">
                    <m:sSubSup>
                      <m:sSubSup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en-IN" sz="2400" dirty="0">
                    <a:effectLst/>
                    <a:latin typeface="Calibri" panose="020F0502020204030204" pitchFamily="34" charset="0"/>
                    <a:ea typeface="Times New Roman" panose="02020603050405020304" pitchFamily="18" charset="0"/>
                    <a:cs typeface="Times New Roman" panose="02020603050405020304" pitchFamily="18" charset="0"/>
                  </a:rPr>
                  <a:t> denotes the </a:t>
                </a:r>
                <a:r>
                  <a:rPr lang="en-IN" sz="2400" dirty="0" err="1">
                    <a:effectLst/>
                    <a:latin typeface="Calibri" panose="020F0502020204030204" pitchFamily="34" charset="0"/>
                    <a:ea typeface="Times New Roman" panose="02020603050405020304" pitchFamily="18" charset="0"/>
                    <a:cs typeface="Times New Roman" panose="02020603050405020304" pitchFamily="18" charset="0"/>
                  </a:rPr>
                  <a:t>coloring</a:t>
                </a: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 (label assignment) of node </a:t>
                </a:r>
                <a14:m>
                  <m:oMath xmlns:m="http://schemas.openxmlformats.org/officeDocument/2006/math">
                    <m:sSub>
                      <m:sSubPr>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IN" sz="2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IN" dirty="0">
                    <a:latin typeface="NimbusRomNo9L-Regu"/>
                    <a:ea typeface="Calibri" panose="020F0502020204030204" pitchFamily="34" charset="0"/>
                    <a:cs typeface="NimbusRomNo9L-Regu"/>
                  </a:rPr>
                  <a:t>(at iteration </a:t>
                </a:r>
                <a:r>
                  <a:rPr lang="en-IN" dirty="0">
                    <a:latin typeface="CMMI10"/>
                    <a:ea typeface="Calibri" panose="020F0502020204030204" pitchFamily="34" charset="0"/>
                    <a:cs typeface="CMMI10"/>
                  </a:rPr>
                  <a:t>t</a:t>
                </a:r>
                <a:r>
                  <a:rPr lang="en-IN" dirty="0">
                    <a:latin typeface="NimbusRomNo9L-Regu"/>
                    <a:ea typeface="Calibri" panose="020F0502020204030204" pitchFamily="34" charset="0"/>
                    <a:cs typeface="NimbusRomNo9L-Regu"/>
                  </a:rPr>
                  <a:t>) and </a:t>
                </a:r>
                <a14:m>
                  <m:oMath xmlns:m="http://schemas.openxmlformats.org/officeDocument/2006/math">
                    <m:sSub>
                      <m:sSubPr>
                        <m:ctrlPr>
                          <a:rPr lang="en-IN" i="1">
                            <a:latin typeface="Cambria Math" panose="02040503050406030204" pitchFamily="18" charset="0"/>
                            <a:ea typeface="Calibri" panose="020F0502020204030204" pitchFamily="34" charset="0"/>
                            <a:cs typeface="NimbusRomNo9L-Regu"/>
                          </a:rPr>
                        </m:ctrlPr>
                      </m:sSubPr>
                      <m:e>
                        <m:r>
                          <a:rPr lang="en-IN" i="1">
                            <a:latin typeface="Cambria Math" panose="02040503050406030204" pitchFamily="18" charset="0"/>
                            <a:ea typeface="Calibri" panose="020F0502020204030204" pitchFamily="34" charset="0"/>
                            <a:cs typeface="NimbusRomNo9L-Regu"/>
                          </a:rPr>
                          <m:t>𝑁</m:t>
                        </m:r>
                      </m:e>
                      <m:sub>
                        <m:r>
                          <a:rPr lang="en-IN" i="1">
                            <a:latin typeface="Cambria Math" panose="02040503050406030204" pitchFamily="18" charset="0"/>
                            <a:ea typeface="Calibri" panose="020F0502020204030204" pitchFamily="34" charset="0"/>
                            <a:cs typeface="NimbusRomNo9L-Regu"/>
                          </a:rPr>
                          <m:t>𝑖</m:t>
                        </m:r>
                      </m:sub>
                    </m:sSub>
                  </m:oMath>
                </a14:m>
                <a:r>
                  <a:rPr lang="en-IN" dirty="0">
                    <a:latin typeface="NimbusRomNo9L-Regu"/>
                    <a:ea typeface="Times New Roman" panose="02020603050405020304" pitchFamily="18" charset="0"/>
                    <a:cs typeface="NimbusRomNo9L-Regu"/>
                  </a:rPr>
                  <a:t> is its set of </a:t>
                </a:r>
                <a:r>
                  <a:rPr lang="en-IN" dirty="0" err="1">
                    <a:latin typeface="NimbusRomNo9L-Regu"/>
                    <a:ea typeface="Times New Roman" panose="02020603050405020304" pitchFamily="18" charset="0"/>
                    <a:cs typeface="NimbusRomNo9L-Regu"/>
                  </a:rPr>
                  <a:t>neighboring</a:t>
                </a:r>
                <a:r>
                  <a:rPr lang="en-IN" dirty="0">
                    <a:latin typeface="NimbusRomNo9L-Regu"/>
                    <a:ea typeface="Times New Roman" panose="02020603050405020304" pitchFamily="18" charset="0"/>
                    <a:cs typeface="NimbusRomNo9L-Regu"/>
                  </a:rPr>
                  <a:t> node indices. </a:t>
                </a:r>
                <a:r>
                  <a:rPr lang="en-IN" dirty="0">
                    <a:latin typeface="CMR10"/>
                    <a:ea typeface="Calibri" panose="020F0502020204030204" pitchFamily="34" charset="0"/>
                    <a:cs typeface="CMR10"/>
                  </a:rPr>
                  <a:t>hash(</a:t>
                </a:r>
                <a:r>
                  <a:rPr lang="en-IN" dirty="0">
                    <a:latin typeface="CMSY10"/>
                    <a:ea typeface="Calibri" panose="020F0502020204030204" pitchFamily="34" charset="0"/>
                    <a:cs typeface="CMSY10"/>
                  </a:rPr>
                  <a:t>.</a:t>
                </a:r>
                <a:r>
                  <a:rPr lang="en-IN" dirty="0">
                    <a:latin typeface="CMR10"/>
                    <a:ea typeface="Calibri" panose="020F0502020204030204" pitchFamily="34" charset="0"/>
                    <a:cs typeface="CMR10"/>
                  </a:rPr>
                  <a:t>) </a:t>
                </a:r>
                <a:r>
                  <a:rPr lang="en-IN" dirty="0">
                    <a:latin typeface="NimbusRomNo9L-Regu"/>
                    <a:ea typeface="Calibri" panose="020F0502020204030204" pitchFamily="34" charset="0"/>
                    <a:cs typeface="NimbusRomNo9L-Regu"/>
                  </a:rPr>
                  <a:t>is a hash function.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NimbusRomNo9L-Regu"/>
                    <a:ea typeface="Times New Roman" panose="02020603050405020304" pitchFamily="18" charset="0"/>
                    <a:cs typeface="NimbusRomNo9L-Regu"/>
                  </a:rPr>
                  <a:t>The hash function in Algorithm 1 is replaced with a neural network layer-like differentiable function with trainable parameters as follows: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167C8E91-89C0-45DB-91E3-72DC23E48C2D}"/>
                  </a:ext>
                </a:extLst>
              </p:cNvPr>
              <p:cNvSpPr>
                <a:spLocks noRot="1" noChangeAspect="1" noMove="1" noResize="1" noEditPoints="1" noAdjustHandles="1" noChangeArrowheads="1" noChangeShapeType="1" noTextEdit="1"/>
              </p:cNvSpPr>
              <p:nvPr/>
            </p:nvSpPr>
            <p:spPr>
              <a:xfrm>
                <a:off x="5148064" y="1084724"/>
                <a:ext cx="3851920" cy="3640420"/>
              </a:xfrm>
              <a:prstGeom prst="rect">
                <a:avLst/>
              </a:prstGeom>
              <a:blipFill>
                <a:blip r:embed="rId4"/>
                <a:stretch>
                  <a:fillRect l="-2373"/>
                </a:stretch>
              </a:blipFill>
            </p:spPr>
            <p:txBody>
              <a:bodyPr/>
              <a:lstStyle/>
              <a:p>
                <a:r>
                  <a:rPr lang="en-IN">
                    <a:noFill/>
                  </a:rPr>
                  <a:t> </a:t>
                </a:r>
              </a:p>
            </p:txBody>
          </p:sp>
        </mc:Fallback>
      </mc:AlternateContent>
    </p:spTree>
    <p:extLst>
      <p:ext uri="{BB962C8B-B14F-4D97-AF65-F5344CB8AC3E}">
        <p14:creationId xmlns:p14="http://schemas.microsoft.com/office/powerpoint/2010/main" val="226929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1143000"/>
          </a:xfrm>
        </p:spPr>
        <p:txBody>
          <a:bodyPr/>
          <a:lstStyle/>
          <a:p>
            <a:r>
              <a:rPr lang="en-US" dirty="0"/>
              <a:t>WL Algorithm</a:t>
            </a:r>
            <a:endParaRPr lang="en-IN"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78B20ED-B40F-4EEA-B363-1D7C8050640B}"/>
                  </a:ext>
                </a:extLst>
              </p:cNvPr>
              <p:cNvSpPr/>
              <p:nvPr/>
            </p:nvSpPr>
            <p:spPr>
              <a:xfrm>
                <a:off x="323528" y="980728"/>
                <a:ext cx="8478688" cy="4570610"/>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a:latin typeface="Cambria Math" panose="02040503050406030204" pitchFamily="18" charset="0"/>
                              <a:ea typeface="Times New Roman" panose="02020603050405020304" pitchFamily="18" charset="0"/>
                              <a:cs typeface="Times New Roman" panose="02020603050405020304" pitchFamily="18" charset="0"/>
                            </a:rPr>
                            <m:t>h</m:t>
                          </m:r>
                        </m:e>
                        <m:sub>
                          <m:r>
                            <a:rPr lang="en-IN" i="1">
                              <a:latin typeface="Cambria Math" panose="02040503050406030204" pitchFamily="18" charset="0"/>
                              <a:ea typeface="Times New Roman" panose="02020603050405020304" pitchFamily="18" charset="0"/>
                              <a:cs typeface="Times New Roman" panose="02020603050405020304" pitchFamily="18" charset="0"/>
                            </a:rPr>
                            <m:t>𝑖</m:t>
                          </m:r>
                        </m:sub>
                        <m:sup>
                          <m:r>
                            <a:rPr lang="en-IN" i="1">
                              <a:latin typeface="Cambria Math" panose="02040503050406030204" pitchFamily="18" charset="0"/>
                              <a:ea typeface="Times New Roman" panose="02020603050405020304" pitchFamily="18"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𝑙</m:t>
                          </m:r>
                          <m:r>
                            <a:rPr lang="en-IN" i="1">
                              <a:latin typeface="Cambria Math" panose="02040503050406030204" pitchFamily="18" charset="0"/>
                              <a:ea typeface="Times New Roman" panose="02020603050405020304" pitchFamily="18" charset="0"/>
                              <a:cs typeface="Times New Roman" panose="02020603050405020304" pitchFamily="18" charset="0"/>
                            </a:rPr>
                            <m:t>+1)</m:t>
                          </m:r>
                        </m:sup>
                      </m:sSubSup>
                      <m:r>
                        <a:rPr lang="en-IN" i="1">
                          <a:latin typeface="Cambria Math" panose="02040503050406030204" pitchFamily="18" charset="0"/>
                          <a:ea typeface="Times New Roman" panose="02020603050405020304" pitchFamily="18"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𝜎</m:t>
                      </m:r>
                      <m:r>
                        <a:rPr lang="en-IN"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IN" i="1">
                              <a:latin typeface="Cambria Math" panose="02040503050406030204" pitchFamily="18" charset="0"/>
                              <a:ea typeface="Times New Roman" panose="02020603050405020304" pitchFamily="18" charset="0"/>
                              <a:cs typeface="Times New Roman" panose="02020603050405020304" pitchFamily="18" charset="0"/>
                            </a:rPr>
                          </m:ctrlPr>
                        </m:naryPr>
                        <m:sub>
                          <m:r>
                            <a:rPr lang="en-IN" i="1">
                              <a:latin typeface="Cambria Math" panose="02040503050406030204" pitchFamily="18" charset="0"/>
                              <a:ea typeface="Times New Roman" panose="02020603050405020304" pitchFamily="18" charset="0"/>
                              <a:cs typeface="Times New Roman" panose="02020603050405020304" pitchFamily="18" charset="0"/>
                            </a:rPr>
                            <m:t>𝑗</m:t>
                          </m:r>
                          <m:r>
                            <a:rPr lang="en-IN" i="1">
                              <a:latin typeface="Cambria Math" panose="02040503050406030204" pitchFamily="18" charset="0"/>
                              <a:ea typeface="Times New Roman" panose="02020603050405020304" pitchFamily="18" charset="0"/>
                              <a:cs typeface="Times New Roman" panose="02020603050405020304" pitchFamily="18" charset="0"/>
                            </a:rPr>
                            <m:t>𝜖</m:t>
                          </m:r>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𝑁</m:t>
                              </m:r>
                            </m:e>
                            <m:sub>
                              <m:r>
                                <a:rPr lang="en-IN" sz="1400" i="1">
                                  <a:effectLst/>
                                  <a:latin typeface="Cambria Math" panose="02040503050406030204" pitchFamily="18" charset="0"/>
                                  <a:ea typeface="Calibri" panose="020F0502020204030204" pitchFamily="34" charset="0"/>
                                  <a:cs typeface="NimbusRomNo9L-Regu"/>
                                </a:rPr>
                                <m:t>𝑖</m:t>
                              </m:r>
                            </m:sub>
                          </m:sSub>
                        </m:sub>
                        <m:sup/>
                        <m:e>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𝑐</m:t>
                                  </m:r>
                                </m:e>
                                <m:sub>
                                  <m:r>
                                    <a:rPr lang="en-IN" i="1">
                                      <a:latin typeface="Cambria Math" panose="02040503050406030204" pitchFamily="18" charset="0"/>
                                      <a:ea typeface="Times New Roman" panose="02020603050405020304" pitchFamily="18" charset="0"/>
                                      <a:cs typeface="Times New Roman" panose="02020603050405020304" pitchFamily="18" charset="0"/>
                                    </a:rPr>
                                    <m:t>𝑖𝑗</m:t>
                                  </m:r>
                                </m:sub>
                              </m:sSub>
                            </m:den>
                          </m:f>
                          <m:sSubSup>
                            <m:sSub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a:latin typeface="Cambria Math" panose="02040503050406030204" pitchFamily="18" charset="0"/>
                                  <a:ea typeface="Times New Roman" panose="02020603050405020304" pitchFamily="18" charset="0"/>
                                  <a:cs typeface="Times New Roman" panose="02020603050405020304" pitchFamily="18" charset="0"/>
                                </a:rPr>
                                <m:t>h</m:t>
                              </m:r>
                            </m:e>
                            <m:sub>
                              <m:r>
                                <a:rPr lang="en-IN" i="1">
                                  <a:latin typeface="Cambria Math" panose="02040503050406030204" pitchFamily="18" charset="0"/>
                                  <a:ea typeface="Times New Roman" panose="02020603050405020304" pitchFamily="18" charset="0"/>
                                  <a:cs typeface="Times New Roman" panose="02020603050405020304" pitchFamily="18" charset="0"/>
                                </a:rPr>
                                <m:t>𝑗</m:t>
                              </m:r>
                            </m:sub>
                            <m:sup>
                              <m:r>
                                <a:rPr lang="en-IN" i="1">
                                  <a:latin typeface="Cambria Math" panose="02040503050406030204" pitchFamily="18" charset="0"/>
                                  <a:ea typeface="Times New Roman" panose="02020603050405020304" pitchFamily="18"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𝑙</m:t>
                              </m:r>
                              <m:r>
                                <a:rPr lang="en-IN" i="1">
                                  <a:latin typeface="Cambria Math" panose="02040503050406030204" pitchFamily="18" charset="0"/>
                                  <a:ea typeface="Times New Roman" panose="02020603050405020304" pitchFamily="18" charset="0"/>
                                  <a:cs typeface="Times New Roman" panose="02020603050405020304" pitchFamily="18" charset="0"/>
                                </a:rPr>
                                <m:t>)</m:t>
                              </m:r>
                            </m:sup>
                          </m:sSubSup>
                        </m:e>
                      </m:nary>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𝑊</m:t>
                          </m:r>
                        </m:e>
                        <m:sup>
                          <m:r>
                            <a:rPr lang="en-IN" i="1">
                              <a:latin typeface="Cambria Math" panose="02040503050406030204" pitchFamily="18" charset="0"/>
                              <a:ea typeface="Times New Roman" panose="02020603050405020304" pitchFamily="18"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𝑙</m:t>
                          </m:r>
                          <m:r>
                            <a:rPr lang="en-IN" i="1">
                              <a:latin typeface="Cambria Math" panose="02040503050406030204" pitchFamily="18" charset="0"/>
                              <a:ea typeface="Times New Roman" panose="02020603050405020304" pitchFamily="18" charset="0"/>
                              <a:cs typeface="Times New Roman" panose="02020603050405020304" pitchFamily="18" charset="0"/>
                            </a:rPr>
                            <m:t>)</m:t>
                          </m:r>
                        </m:sup>
                      </m:sSup>
                      <m:r>
                        <a:rPr lang="en-IN"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effectLst/>
                    <a:ea typeface="Calibri" panose="020F0502020204030204" pitchFamily="34" charset="0"/>
                    <a:cs typeface="NimbusRomNo9L-Regu"/>
                  </a:rPr>
                  <a:t>Where,</a:t>
                </a:r>
                <a:endParaRPr lang="en-IN" sz="2400" dirty="0">
                  <a:ea typeface="Calibri" panose="020F0502020204030204" pitchFamily="34" charset="0"/>
                  <a:cs typeface="Times New Roman" panose="02020603050405020304" pitchFamily="18" charset="0"/>
                </a:endParaRPr>
              </a:p>
              <a:p>
                <a:pPr>
                  <a:lnSpc>
                    <a:spcPct val="115000"/>
                  </a:lnSpc>
                  <a:spcAft>
                    <a:spcPts val="1000"/>
                  </a:spcAft>
                </a:pPr>
                <a:r>
                  <a:rPr lang="en-IN" dirty="0">
                    <a:effectLst/>
                    <a:ea typeface="Calibri" panose="020F0502020204030204" pitchFamily="34" charset="0"/>
                    <a:cs typeface="NimbusRomNo9L-Regu"/>
                  </a:rPr>
                  <a:t> </a:t>
                </a:r>
                <a14:m>
                  <m:oMath xmlns:m="http://schemas.openxmlformats.org/officeDocument/2006/math">
                    <m:sSub>
                      <m:sSub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i="1">
                            <a:latin typeface="Cambria Math" panose="02040503050406030204" pitchFamily="18" charset="0"/>
                            <a:ea typeface="Times New Roman" panose="02020603050405020304" pitchFamily="18" charset="0"/>
                            <a:cs typeface="Times New Roman" panose="02020603050405020304" pitchFamily="18" charset="0"/>
                          </a:rPr>
                          <m:t>𝑐</m:t>
                        </m:r>
                      </m:e>
                      <m:sub>
                        <m:r>
                          <a:rPr lang="en-IN" sz="2400" i="1">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n-IN" sz="1000" dirty="0">
                    <a:effectLst/>
                    <a:ea typeface="Calibri" panose="020F0502020204030204" pitchFamily="34" charset="0"/>
                    <a:cs typeface="CMMI7"/>
                  </a:rPr>
                  <a:t> </a:t>
                </a:r>
                <a:r>
                  <a:rPr lang="en-IN" dirty="0">
                    <a:effectLst/>
                    <a:ea typeface="Calibri" panose="020F0502020204030204" pitchFamily="34" charset="0"/>
                    <a:cs typeface="NimbusRomNo9L-Regu"/>
                  </a:rPr>
                  <a:t>is an appropriately chosen normalization constant for the edge</a:t>
                </a:r>
                <a14:m>
                  <m:oMath xmlns:m="http://schemas.openxmlformats.org/officeDocument/2006/math">
                    <m:r>
                      <a:rPr lang="en-IN" i="1">
                        <a:effectLst/>
                        <a:latin typeface="Cambria Math" panose="02040503050406030204" pitchFamily="18" charset="0"/>
                        <a:ea typeface="Calibri" panose="020F0502020204030204" pitchFamily="34" charset="0"/>
                        <a:cs typeface="NimbusRomNo9L-Regu"/>
                      </a:rPr>
                      <m:t> </m:t>
                    </m:r>
                    <m:sSub>
                      <m:sSub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i="1">
                            <a:latin typeface="Cambria Math" panose="02040503050406030204" pitchFamily="18" charset="0"/>
                            <a:ea typeface="Times New Roman" panose="02020603050405020304" pitchFamily="18" charset="0"/>
                            <a:cs typeface="Times New Roman" panose="02020603050405020304" pitchFamily="18" charset="0"/>
                          </a:rPr>
                          <m:t>(</m:t>
                        </m:r>
                        <m:r>
                          <a:rPr lang="en-IN" sz="2400" i="1">
                            <a:latin typeface="Cambria Math" panose="02040503050406030204" pitchFamily="18" charset="0"/>
                            <a:ea typeface="Times New Roman" panose="02020603050405020304" pitchFamily="18" charset="0"/>
                            <a:cs typeface="Times New Roman" panose="02020603050405020304" pitchFamily="18" charset="0"/>
                          </a:rPr>
                          <m:t>𝑣</m:t>
                        </m:r>
                      </m:e>
                      <m:sub>
                        <m:r>
                          <a:rPr lang="en-IN" sz="2400" i="1">
                            <a:latin typeface="Cambria Math" panose="02040503050406030204" pitchFamily="18" charset="0"/>
                            <a:ea typeface="Times New Roman" panose="02020603050405020304" pitchFamily="18" charset="0"/>
                            <a:cs typeface="Times New Roman" panose="02020603050405020304" pitchFamily="18" charset="0"/>
                          </a:rPr>
                          <m:t>𝑖</m:t>
                        </m:r>
                        <m:r>
                          <a:rPr lang="en-IN" sz="2400" i="1">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i="1">
                            <a:latin typeface="Cambria Math" panose="02040503050406030204" pitchFamily="18" charset="0"/>
                            <a:ea typeface="Times New Roman" panose="02020603050405020304" pitchFamily="18" charset="0"/>
                            <a:cs typeface="Times New Roman" panose="02020603050405020304" pitchFamily="18" charset="0"/>
                          </a:rPr>
                          <m:t>𝑣</m:t>
                        </m:r>
                      </m:e>
                      <m:sub>
                        <m:r>
                          <a:rPr lang="en-IN" sz="2400" i="1">
                            <a:latin typeface="Cambria Math" panose="02040503050406030204" pitchFamily="18" charset="0"/>
                            <a:ea typeface="Times New Roman" panose="02020603050405020304" pitchFamily="18" charset="0"/>
                            <a:cs typeface="Times New Roman" panose="02020603050405020304" pitchFamily="18" charset="0"/>
                          </a:rPr>
                          <m:t>𝑗</m:t>
                        </m:r>
                      </m:sub>
                    </m:sSub>
                    <m:r>
                      <a:rPr lang="en-IN" sz="2400" i="1">
                        <a:latin typeface="Cambria Math" panose="02040503050406030204" pitchFamily="18" charset="0"/>
                        <a:ea typeface="Times New Roman" panose="02020603050405020304" pitchFamily="18" charset="0"/>
                        <a:cs typeface="Times New Roman" panose="02020603050405020304" pitchFamily="18" charset="0"/>
                      </a:rPr>
                      <m:t>)</m:t>
                    </m:r>
                  </m:oMath>
                </a14:m>
                <a:r>
                  <a:rPr lang="en-IN" dirty="0">
                    <a:effectLst/>
                    <a:ea typeface="Calibri" panose="020F0502020204030204" pitchFamily="34" charset="0"/>
                    <a:cs typeface="NimbusRomNo9L-Regu"/>
                  </a:rPr>
                  <a:t>.</a:t>
                </a:r>
                <a:endParaRPr lang="en-IN" sz="2400" dirty="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sSubSup>
                      <m:sSubSup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2400" i="1">
                            <a:latin typeface="Cambria Math" panose="02040503050406030204" pitchFamily="18" charset="0"/>
                            <a:ea typeface="Times New Roman" panose="02020603050405020304" pitchFamily="18" charset="0"/>
                            <a:cs typeface="Times New Roman" panose="02020603050405020304" pitchFamily="18" charset="0"/>
                          </a:rPr>
                          <m:t>h</m:t>
                        </m:r>
                      </m:e>
                      <m:sub>
                        <m:r>
                          <a:rPr lang="en-IN" sz="2400" i="1">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latin typeface="Cambria Math" panose="02040503050406030204" pitchFamily="18" charset="0"/>
                                <a:ea typeface="Times New Roman" panose="02020603050405020304" pitchFamily="18" charset="0"/>
                                <a:cs typeface="Times New Roman" panose="02020603050405020304" pitchFamily="18" charset="0"/>
                              </a:rPr>
                              <m:t>𝑙</m:t>
                            </m:r>
                          </m:e>
                        </m:d>
                      </m:sup>
                    </m:sSubSup>
                  </m:oMath>
                </a14:m>
                <a:r>
                  <a:rPr lang="en-IN" sz="2400" dirty="0">
                    <a:ea typeface="Times New Roman" panose="02020603050405020304" pitchFamily="18" charset="0"/>
                    <a:cs typeface="NimbusRomNo9L-Regu"/>
                  </a:rPr>
                  <a:t> is </a:t>
                </a:r>
                <a:r>
                  <a:rPr lang="en-IN" dirty="0">
                    <a:effectLst/>
                    <a:ea typeface="Calibri" panose="020F0502020204030204" pitchFamily="34" charset="0"/>
                    <a:cs typeface="NimbusRomNo9L-Regu"/>
                  </a:rPr>
                  <a:t>vector of </a:t>
                </a:r>
                <a:r>
                  <a:rPr lang="en-IN" dirty="0">
                    <a:effectLst/>
                    <a:ea typeface="Calibri" panose="020F0502020204030204" pitchFamily="34" charset="0"/>
                    <a:cs typeface="NimbusRomNo9L-ReguItal"/>
                  </a:rPr>
                  <a:t>activations </a:t>
                </a:r>
                <a:r>
                  <a:rPr lang="en-IN" dirty="0">
                    <a:effectLst/>
                    <a:ea typeface="Calibri" panose="020F0502020204030204" pitchFamily="34" charset="0"/>
                    <a:cs typeface="NimbusRomNo9L-Regu"/>
                  </a:rPr>
                  <a:t>of node </a:t>
                </a:r>
                <a14:m>
                  <m:oMath xmlns:m="http://schemas.openxmlformats.org/officeDocument/2006/math">
                    <m:r>
                      <a:rPr lang="en-IN" i="1">
                        <a:effectLst/>
                        <a:latin typeface="Cambria Math" panose="02040503050406030204" pitchFamily="18" charset="0"/>
                        <a:ea typeface="Calibri" panose="020F0502020204030204" pitchFamily="34" charset="0"/>
                        <a:cs typeface="NimbusRomNo9L-Regu"/>
                      </a:rPr>
                      <m:t>𝑖</m:t>
                    </m:r>
                  </m:oMath>
                </a14:m>
                <a:r>
                  <a:rPr lang="en-IN" dirty="0">
                    <a:effectLst/>
                    <a:ea typeface="Calibri" panose="020F0502020204030204" pitchFamily="34" charset="0"/>
                    <a:cs typeface="CMMI10"/>
                  </a:rPr>
                  <a:t> </a:t>
                </a:r>
                <a:r>
                  <a:rPr lang="en-IN" dirty="0">
                    <a:effectLst/>
                    <a:ea typeface="Calibri" panose="020F0502020204030204" pitchFamily="34" charset="0"/>
                    <a:cs typeface="NimbusRomNo9L-Regu"/>
                  </a:rPr>
                  <a:t>in the </a:t>
                </a:r>
                <a14:m>
                  <m:oMath xmlns:m="http://schemas.openxmlformats.org/officeDocument/2006/math">
                    <m:sSub>
                      <m:sSubPr>
                        <m:ctrlPr>
                          <a:rPr lang="en-IN" i="1">
                            <a:effectLst/>
                            <a:latin typeface="Cambria Math" panose="02040503050406030204" pitchFamily="18" charset="0"/>
                            <a:ea typeface="Calibri" panose="020F0502020204030204" pitchFamily="34" charset="0"/>
                            <a:cs typeface="NimbusRomNo9L-Regu"/>
                          </a:rPr>
                        </m:ctrlPr>
                      </m:sSubPr>
                      <m:e>
                        <m:r>
                          <a:rPr lang="en-IN" i="1">
                            <a:effectLst/>
                            <a:latin typeface="Cambria Math" panose="02040503050406030204" pitchFamily="18" charset="0"/>
                            <a:ea typeface="Calibri" panose="020F0502020204030204" pitchFamily="34" charset="0"/>
                            <a:cs typeface="NimbusRomNo9L-Regu"/>
                          </a:rPr>
                          <m:t>𝑙</m:t>
                        </m:r>
                      </m:e>
                      <m:sub>
                        <m:r>
                          <a:rPr lang="en-IN" i="1">
                            <a:effectLst/>
                            <a:latin typeface="Cambria Math" panose="02040503050406030204" pitchFamily="18" charset="0"/>
                            <a:ea typeface="Calibri" panose="020F0502020204030204" pitchFamily="34" charset="0"/>
                            <a:cs typeface="NimbusRomNo9L-Regu"/>
                          </a:rPr>
                          <m:t>𝑡h</m:t>
                        </m:r>
                      </m:sub>
                    </m:sSub>
                  </m:oMath>
                </a14:m>
                <a:r>
                  <a:rPr lang="en-IN" sz="1000" dirty="0">
                    <a:effectLst/>
                    <a:ea typeface="Calibri" panose="020F0502020204030204" pitchFamily="34" charset="0"/>
                    <a:cs typeface="NimbusRomNo9L-Regu"/>
                  </a:rPr>
                  <a:t> </a:t>
                </a:r>
                <a:r>
                  <a:rPr lang="en-IN" dirty="0">
                    <a:effectLst/>
                    <a:ea typeface="Calibri" panose="020F0502020204030204" pitchFamily="34" charset="0"/>
                    <a:cs typeface="NimbusRomNo9L-Regu"/>
                  </a:rPr>
                  <a:t>neural network layer</a:t>
                </a:r>
                <a:endParaRPr lang="en-IN" sz="2400" dirty="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sSup>
                      <m:sSup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a:latin typeface="Cambria Math" panose="02040503050406030204" pitchFamily="18" charset="0"/>
                            <a:ea typeface="Times New Roman" panose="02020603050405020304" pitchFamily="18" charset="0"/>
                            <a:cs typeface="Times New Roman" panose="02020603050405020304" pitchFamily="18" charset="0"/>
                          </a:rPr>
                          <m:t>𝑊</m:t>
                        </m:r>
                      </m:e>
                      <m:sup>
                        <m:d>
                          <m:d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latin typeface="Cambria Math" panose="02040503050406030204" pitchFamily="18" charset="0"/>
                                <a:ea typeface="Times New Roman" panose="02020603050405020304" pitchFamily="18" charset="0"/>
                                <a:cs typeface="Times New Roman" panose="02020603050405020304" pitchFamily="18" charset="0"/>
                              </a:rPr>
                              <m:t>𝑙</m:t>
                            </m:r>
                          </m:e>
                        </m:d>
                      </m:sup>
                    </m:sSup>
                  </m:oMath>
                </a14:m>
                <a:r>
                  <a:rPr lang="en-IN" sz="2400" dirty="0">
                    <a:ea typeface="Times New Roman" panose="02020603050405020304" pitchFamily="18" charset="0"/>
                    <a:cs typeface="NimbusRomNo9L-Regu"/>
                  </a:rPr>
                  <a:t> is a layer-specific weight matrix</a:t>
                </a:r>
                <a:endParaRPr lang="en-IN" sz="2400" dirty="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r>
                      <a:rPr lang="en-IN" sz="2400" i="1">
                        <a:latin typeface="Cambria Math" panose="02040503050406030204" pitchFamily="18" charset="0"/>
                        <a:ea typeface="Times New Roman" panose="02020603050405020304" pitchFamily="18" charset="0"/>
                        <a:cs typeface="Times New Roman" panose="02020603050405020304" pitchFamily="18" charset="0"/>
                      </a:rPr>
                      <m:t>𝜎</m:t>
                    </m:r>
                    <m:d>
                      <m:dPr>
                        <m:ctrlPr>
                          <a:rPr lang="en-IN"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a:latin typeface="Cambria Math" panose="02040503050406030204" pitchFamily="18" charset="0"/>
                            <a:ea typeface="Times New Roman" panose="02020603050405020304" pitchFamily="18" charset="0"/>
                            <a:cs typeface="Times New Roman" panose="02020603050405020304" pitchFamily="18" charset="0"/>
                          </a:rPr>
                          <m:t>.</m:t>
                        </m:r>
                      </m:e>
                    </m:d>
                  </m:oMath>
                </a14:m>
                <a:r>
                  <a:rPr lang="en-IN" sz="2400" dirty="0">
                    <a:ea typeface="Times New Roman" panose="02020603050405020304" pitchFamily="18" charset="0"/>
                    <a:cs typeface="NimbusRomNo9L-Regu"/>
                  </a:rPr>
                  <a:t> </a:t>
                </a:r>
                <a:r>
                  <a:rPr lang="en-IN" dirty="0">
                    <a:effectLst/>
                    <a:ea typeface="Calibri" panose="020F0502020204030204" pitchFamily="34" charset="0"/>
                    <a:cs typeface="NimbusRomNo9L-Regu"/>
                  </a:rPr>
                  <a:t>denotes a differentiable, non-linear activation function</a:t>
                </a:r>
                <a:endParaRPr lang="en-IN" sz="2400" dirty="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NimbusRomNo9L-Regu"/>
                    <a:ea typeface="Times New Roman" panose="02020603050405020304" pitchFamily="18" charset="0"/>
                    <a:cs typeface="NimbusRomNo9L-Regu"/>
                  </a:rPr>
                  <a:t>By choosing </a:t>
                </a:r>
                <a14:m>
                  <m:oMath xmlns:m="http://schemas.openxmlformats.org/officeDocument/2006/math">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𝑐</m:t>
                        </m:r>
                      </m:e>
                      <m:sub>
                        <m:r>
                          <a:rPr lang="en-IN" i="1">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n-IN" i="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IN" i="1">
                            <a:latin typeface="Cambria Math" panose="02040503050406030204" pitchFamily="18" charset="0"/>
                            <a:ea typeface="Times New Roman" panose="02020603050405020304" pitchFamily="18" charset="0"/>
                            <a:cs typeface="Times New Roman" panose="02020603050405020304" pitchFamily="18" charset="0"/>
                          </a:rPr>
                        </m:ctrlPr>
                      </m:radPr>
                      <m:deg/>
                      <m:e>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i="1">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i="1">
                                <a:latin typeface="Cambria Math" panose="02040503050406030204" pitchFamily="18" charset="0"/>
                                <a:ea typeface="Times New Roman" panose="02020603050405020304" pitchFamily="18" charset="0"/>
                                <a:cs typeface="Times New Roman" panose="02020603050405020304" pitchFamily="18" charset="0"/>
                              </a:rPr>
                              <m:t>𝑗</m:t>
                            </m:r>
                          </m:sub>
                        </m:sSub>
                      </m:e>
                    </m:rad>
                  </m:oMath>
                </a14:m>
                <a:r>
                  <a:rPr lang="en-IN" dirty="0">
                    <a:latin typeface="NimbusRomNo9L-Regu"/>
                    <a:ea typeface="Times New Roman" panose="02020603050405020304" pitchFamily="18" charset="0"/>
                    <a:cs typeface="NimbusRomNo9L-Regu"/>
                  </a:rPr>
                  <a:t>, where </a:t>
                </a:r>
                <a14:m>
                  <m:oMath xmlns:m="http://schemas.openxmlformats.org/officeDocument/2006/math">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i="1">
                        <a:latin typeface="Cambria Math" panose="02040503050406030204" pitchFamily="18" charset="0"/>
                        <a:ea typeface="Times New Roman" panose="02020603050405020304" pitchFamily="18" charset="0"/>
                        <a:cs typeface="Times New Roman" panose="02020603050405020304" pitchFamily="18" charset="0"/>
                      </a:rPr>
                      <m:t>|</m:t>
                    </m:r>
                  </m:oMath>
                </a14:m>
                <a:r>
                  <a:rPr lang="en-IN" dirty="0">
                    <a:latin typeface="NimbusRomNo9L-Regu"/>
                    <a:ea typeface="Times New Roman" panose="02020603050405020304" pitchFamily="18" charset="0"/>
                    <a:cs typeface="NimbusRomNo9L-Regu"/>
                  </a:rPr>
                  <a:t> denotes the degree of node </a:t>
                </a:r>
                <a14:m>
                  <m:oMath xmlns:m="http://schemas.openxmlformats.org/officeDocument/2006/math">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𝑣</m:t>
                        </m:r>
                      </m:e>
                      <m:sub>
                        <m:r>
                          <a:rPr lang="en-IN" i="1">
                            <a:latin typeface="Cambria Math" panose="02040503050406030204" pitchFamily="18" charset="0"/>
                            <a:ea typeface="Times New Roman" panose="02020603050405020304" pitchFamily="18" charset="0"/>
                            <a:cs typeface="Times New Roman" panose="02020603050405020304" pitchFamily="18" charset="0"/>
                          </a:rPr>
                          <m:t>𝑖</m:t>
                        </m:r>
                        <m:r>
                          <a:rPr lang="en-IN" i="1">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n-IN" dirty="0">
                    <a:latin typeface="NimbusRomNo9L-Regu"/>
                    <a:ea typeface="Times New Roman" panose="02020603050405020304" pitchFamily="18" charset="0"/>
                    <a:cs typeface="NimbusRomNo9L-Regu"/>
                  </a:rPr>
                  <a:t>, we recover the propagation rule of our Graph Convolutional Network (GCN) model in vector form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578B20ED-B40F-4EEA-B363-1D7C8050640B}"/>
                  </a:ext>
                </a:extLst>
              </p:cNvPr>
              <p:cNvSpPr>
                <a:spLocks noRot="1" noChangeAspect="1" noMove="1" noResize="1" noEditPoints="1" noAdjustHandles="1" noChangeArrowheads="1" noChangeShapeType="1" noTextEdit="1"/>
              </p:cNvSpPr>
              <p:nvPr/>
            </p:nvSpPr>
            <p:spPr>
              <a:xfrm>
                <a:off x="323528" y="980728"/>
                <a:ext cx="8478688" cy="4570610"/>
              </a:xfrm>
              <a:prstGeom prst="rect">
                <a:avLst/>
              </a:prstGeom>
              <a:blipFill>
                <a:blip r:embed="rId3"/>
                <a:stretch>
                  <a:fillRect l="-575" b="-800"/>
                </a:stretch>
              </a:blipFill>
            </p:spPr>
            <p:txBody>
              <a:bodyPr/>
              <a:lstStyle/>
              <a:p>
                <a:r>
                  <a:rPr lang="en-IN">
                    <a:noFill/>
                  </a:rPr>
                  <a:t> </a:t>
                </a:r>
              </a:p>
            </p:txBody>
          </p:sp>
        </mc:Fallback>
      </mc:AlternateContent>
    </p:spTree>
    <p:extLst>
      <p:ext uri="{BB962C8B-B14F-4D97-AF65-F5344CB8AC3E}">
        <p14:creationId xmlns:p14="http://schemas.microsoft.com/office/powerpoint/2010/main" val="123609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WL- Actual </a:t>
            </a:r>
          </a:p>
        </p:txBody>
      </p:sp>
      <p:pic>
        <p:nvPicPr>
          <p:cNvPr id="4" name="Picture 3">
            <a:extLst>
              <a:ext uri="{FF2B5EF4-FFF2-40B4-BE49-F238E27FC236}">
                <a16:creationId xmlns:a16="http://schemas.microsoft.com/office/drawing/2014/main" id="{1568DEFF-B261-4AAB-BEE1-E530B1C76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9675"/>
            <a:ext cx="9144000" cy="4438650"/>
          </a:xfrm>
          <a:prstGeom prst="rect">
            <a:avLst/>
          </a:prstGeom>
        </p:spPr>
      </p:pic>
    </p:spTree>
    <p:extLst>
      <p:ext uri="{BB962C8B-B14F-4D97-AF65-F5344CB8AC3E}">
        <p14:creationId xmlns:p14="http://schemas.microsoft.com/office/powerpoint/2010/main" val="368350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WL- Expected </a:t>
            </a:r>
          </a:p>
        </p:txBody>
      </p:sp>
      <p:pic>
        <p:nvPicPr>
          <p:cNvPr id="4" name="Picture 3">
            <a:extLst>
              <a:ext uri="{FF2B5EF4-FFF2-40B4-BE49-F238E27FC236}">
                <a16:creationId xmlns:a16="http://schemas.microsoft.com/office/drawing/2014/main" id="{2A4BC966-2FE6-4515-A70C-124E66D0A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1582638"/>
            <a:ext cx="9144000" cy="4438650"/>
          </a:xfrm>
          <a:prstGeom prst="rect">
            <a:avLst/>
          </a:prstGeom>
        </p:spPr>
      </p:pic>
    </p:spTree>
    <p:extLst>
      <p:ext uri="{BB962C8B-B14F-4D97-AF65-F5344CB8AC3E}">
        <p14:creationId xmlns:p14="http://schemas.microsoft.com/office/powerpoint/2010/main" val="2738433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4BC966-2FE6-4515-A70C-124E66D0A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6190"/>
            <a:ext cx="4860032" cy="3024336"/>
          </a:xfrm>
          <a:prstGeom prst="rect">
            <a:avLst/>
          </a:prstGeom>
        </p:spPr>
      </p:pic>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WL- Expected V/s Actual </a:t>
            </a:r>
          </a:p>
        </p:txBody>
      </p:sp>
      <p:pic>
        <p:nvPicPr>
          <p:cNvPr id="6" name="Picture 5">
            <a:extLst>
              <a:ext uri="{FF2B5EF4-FFF2-40B4-BE49-F238E27FC236}">
                <a16:creationId xmlns:a16="http://schemas.microsoft.com/office/drawing/2014/main" id="{25A5F00E-ACDF-4246-8984-0A8101A7F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1844824"/>
            <a:ext cx="4355976" cy="3096344"/>
          </a:xfrm>
          <a:prstGeom prst="rect">
            <a:avLst/>
          </a:prstGeom>
        </p:spPr>
      </p:pic>
    </p:spTree>
    <p:extLst>
      <p:ext uri="{BB962C8B-B14F-4D97-AF65-F5344CB8AC3E}">
        <p14:creationId xmlns:p14="http://schemas.microsoft.com/office/powerpoint/2010/main" val="326771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7457" y="712269"/>
            <a:ext cx="2528249" cy="5502264"/>
          </a:xfrm>
        </p:spPr>
        <p:txBody>
          <a:bodyPr>
            <a:normAutofit/>
          </a:bodyPr>
          <a:lstStyle/>
          <a:p>
            <a:r>
              <a:rPr lang="en-US" sz="4100">
                <a:solidFill>
                  <a:srgbClr val="FFFFFF"/>
                </a:solidFill>
              </a:rPr>
              <a:t>Discussion</a:t>
            </a:r>
            <a:endParaRPr lang="en-IN" sz="4100">
              <a:solidFill>
                <a:srgbClr val="FFFFFF"/>
              </a:solidFill>
            </a:endParaRPr>
          </a:p>
        </p:txBody>
      </p:sp>
      <p:graphicFrame>
        <p:nvGraphicFramePr>
          <p:cNvPr id="8" name="Content Placeholder 7">
            <a:extLst>
              <a:ext uri="{FF2B5EF4-FFF2-40B4-BE49-F238E27FC236}">
                <a16:creationId xmlns:a16="http://schemas.microsoft.com/office/drawing/2014/main" id="{9A49C4EF-829B-4563-A2F3-5AE533E9C749}"/>
              </a:ext>
            </a:extLst>
          </p:cNvPr>
          <p:cNvGraphicFramePr>
            <a:graphicFrameLocks noGrp="1"/>
          </p:cNvGraphicFramePr>
          <p:nvPr>
            <p:ph idx="1"/>
            <p:extLst>
              <p:ext uri="{D42A27DB-BD31-4B8C-83A1-F6EECF244321}">
                <p14:modId xmlns:p14="http://schemas.microsoft.com/office/powerpoint/2010/main" val="2592979521"/>
              </p:ext>
            </p:extLst>
          </p:nvPr>
        </p:nvGraphicFramePr>
        <p:xfrm>
          <a:off x="3960018" y="642938"/>
          <a:ext cx="4701779"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296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7457" y="712269"/>
            <a:ext cx="2528249" cy="5502264"/>
          </a:xfrm>
        </p:spPr>
        <p:txBody>
          <a:bodyPr vert="horz" lIns="91440" tIns="45720" rIns="91440" bIns="45720" rtlCol="0" anchor="ctr">
            <a:normAutofit/>
          </a:bodyPr>
          <a:lstStyle/>
          <a:p>
            <a:pPr algn="l">
              <a:lnSpc>
                <a:spcPct val="90000"/>
              </a:lnSpc>
            </a:pPr>
            <a:r>
              <a:rPr lang="en-US" sz="4100" kern="1200">
                <a:solidFill>
                  <a:srgbClr val="FFFFFF"/>
                </a:solidFill>
                <a:latin typeface="+mj-lt"/>
                <a:ea typeface="+mj-ea"/>
                <a:cs typeface="+mj-cs"/>
              </a:rPr>
              <a:t>Limitations &amp; Future Work</a:t>
            </a:r>
          </a:p>
        </p:txBody>
      </p:sp>
      <p:graphicFrame>
        <p:nvGraphicFramePr>
          <p:cNvPr id="6" name="TextBox 3">
            <a:extLst>
              <a:ext uri="{FF2B5EF4-FFF2-40B4-BE49-F238E27FC236}">
                <a16:creationId xmlns:a16="http://schemas.microsoft.com/office/drawing/2014/main" id="{3D0A4E00-9BBB-41D8-848C-D2BA3F40E46B}"/>
              </a:ext>
            </a:extLst>
          </p:cNvPr>
          <p:cNvGraphicFramePr/>
          <p:nvPr>
            <p:extLst>
              <p:ext uri="{D42A27DB-BD31-4B8C-83A1-F6EECF244321}">
                <p14:modId xmlns:p14="http://schemas.microsoft.com/office/powerpoint/2010/main" val="4281398538"/>
              </p:ext>
            </p:extLst>
          </p:nvPr>
        </p:nvGraphicFramePr>
        <p:xfrm>
          <a:off x="3960018" y="642938"/>
          <a:ext cx="4701779"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089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95537" y="476672"/>
            <a:ext cx="1440159" cy="592915"/>
          </a:xfrm>
        </p:spPr>
        <p:txBody>
          <a:bodyPr>
            <a:normAutofit fontScale="90000"/>
          </a:bodyPr>
          <a:lstStyle/>
          <a:p>
            <a:pPr algn="l"/>
            <a:r>
              <a:rPr lang="en-IN">
                <a:solidFill>
                  <a:schemeClr val="accent1"/>
                </a:solidFill>
              </a:rPr>
              <a:t>Goal </a:t>
            </a:r>
            <a:endParaRPr lang="en-IN" dirty="0">
              <a:solidFill>
                <a:schemeClr val="accent1"/>
              </a:solidFill>
            </a:endParaRPr>
          </a:p>
        </p:txBody>
      </p:sp>
      <p:sp>
        <p:nvSpPr>
          <p:cNvPr id="3" name="Content Placeholder 2"/>
          <p:cNvSpPr>
            <a:spLocks noGrp="1"/>
          </p:cNvSpPr>
          <p:nvPr>
            <p:ph idx="1"/>
          </p:nvPr>
        </p:nvSpPr>
        <p:spPr>
          <a:xfrm>
            <a:off x="395536" y="1091042"/>
            <a:ext cx="7903790" cy="4930246"/>
          </a:xfrm>
          <a:ln>
            <a:noFill/>
          </a:ln>
        </p:spPr>
        <p:txBody>
          <a:bodyPr anchor="ctr">
            <a:normAutofit fontScale="92500"/>
          </a:bodyPr>
          <a:lstStyle/>
          <a:p>
            <a:r>
              <a:rPr lang="en-US" sz="3600" dirty="0"/>
              <a:t>Semi-supervised Learning based on CNN on graph structured data</a:t>
            </a:r>
          </a:p>
          <a:p>
            <a:endParaRPr lang="en-US" sz="3600" dirty="0"/>
          </a:p>
          <a:p>
            <a:r>
              <a:rPr lang="en-US" sz="3600" dirty="0"/>
              <a:t>A better method over- Smoothing of labels using explicit graph-based regularization </a:t>
            </a:r>
          </a:p>
          <a:p>
            <a:endParaRPr lang="en-US" sz="3600" dirty="0"/>
          </a:p>
          <a:p>
            <a:r>
              <a:rPr lang="en-US" sz="3600" dirty="0"/>
              <a:t>Encoding graph structure using a NN model-</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B9A354F-E2B4-4D3B-BCB6-E783C673572C}"/>
              </a:ext>
            </a:extLst>
          </p:cNvPr>
          <p:cNvSpPr txBox="1"/>
          <p:nvPr/>
        </p:nvSpPr>
        <p:spPr>
          <a:xfrm>
            <a:off x="2195736" y="5301208"/>
            <a:ext cx="6062622" cy="1384995"/>
          </a:xfrm>
          <a:prstGeom prst="rect">
            <a:avLst/>
          </a:prstGeom>
          <a:noFill/>
        </p:spPr>
        <p:txBody>
          <a:bodyPr wrap="none" rtlCol="0">
            <a:spAutoFit/>
          </a:bodyPr>
          <a:lstStyle/>
          <a:p>
            <a:r>
              <a:rPr lang="en-US" sz="2800" dirty="0"/>
              <a:t>motivated from 1</a:t>
            </a:r>
            <a:r>
              <a:rPr lang="en-US" sz="2800" baseline="30000" dirty="0"/>
              <a:t>st</a:t>
            </a:r>
            <a:r>
              <a:rPr lang="en-US" sz="2800" dirty="0"/>
              <a:t> order approximation </a:t>
            </a:r>
          </a:p>
          <a:p>
            <a:r>
              <a:rPr lang="en-US" sz="2800" dirty="0"/>
              <a:t>of spectral graph convolutions</a:t>
            </a:r>
          </a:p>
          <a:p>
            <a:endParaRPr lang="en-IN"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57" y="712269"/>
            <a:ext cx="2528249" cy="5502264"/>
          </a:xfrm>
        </p:spPr>
        <p:txBody>
          <a:bodyPr vert="horz" lIns="91440" tIns="45720" rIns="91440" bIns="45720" rtlCol="0" anchor="ctr">
            <a:normAutofit/>
          </a:bodyPr>
          <a:lstStyle/>
          <a:p>
            <a:pPr algn="l">
              <a:lnSpc>
                <a:spcPct val="90000"/>
              </a:lnSpc>
            </a:pPr>
            <a:r>
              <a:rPr lang="en-US" sz="4100" kern="1200">
                <a:solidFill>
                  <a:srgbClr val="FFFFFF"/>
                </a:solidFill>
                <a:latin typeface="+mj-lt"/>
                <a:ea typeface="+mj-ea"/>
                <a:cs typeface="+mj-cs"/>
              </a:rPr>
              <a:t>Limitations &amp; Future Work</a:t>
            </a:r>
          </a:p>
        </p:txBody>
      </p:sp>
      <p:sp>
        <p:nvSpPr>
          <p:cNvPr id="3" name="TextBox 2">
            <a:extLst>
              <a:ext uri="{FF2B5EF4-FFF2-40B4-BE49-F238E27FC236}">
                <a16:creationId xmlns:a16="http://schemas.microsoft.com/office/drawing/2014/main" id="{9817EDA0-EEAD-4AD4-A1EC-DC3C2F2FCBB4}"/>
              </a:ext>
            </a:extLst>
          </p:cNvPr>
          <p:cNvSpPr txBox="1"/>
          <p:nvPr/>
        </p:nvSpPr>
        <p:spPr>
          <a:xfrm>
            <a:off x="1475656" y="836712"/>
            <a:ext cx="5194051" cy="1569660"/>
          </a:xfrm>
          <a:prstGeom prst="rect">
            <a:avLst/>
          </a:prstGeom>
          <a:noFill/>
        </p:spPr>
        <p:txBody>
          <a:bodyPr wrap="none" rtlCol="0">
            <a:spAutoFit/>
          </a:bodyPr>
          <a:lstStyle/>
          <a:p>
            <a:r>
              <a:rPr lang="en-US" sz="9600" dirty="0"/>
              <a:t>Appendix </a:t>
            </a:r>
            <a:endParaRPr lang="en-IN" sz="9600" dirty="0"/>
          </a:p>
        </p:txBody>
      </p:sp>
    </p:spTree>
    <p:extLst>
      <p:ext uri="{BB962C8B-B14F-4D97-AF65-F5344CB8AC3E}">
        <p14:creationId xmlns:p14="http://schemas.microsoft.com/office/powerpoint/2010/main" val="93610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7457" y="712269"/>
            <a:ext cx="2528249" cy="5502264"/>
          </a:xfrm>
        </p:spPr>
        <p:txBody>
          <a:bodyPr vert="horz" lIns="91440" tIns="45720" rIns="91440" bIns="45720" rtlCol="0" anchor="ctr">
            <a:normAutofit/>
          </a:bodyPr>
          <a:lstStyle/>
          <a:p>
            <a:pPr algn="l">
              <a:lnSpc>
                <a:spcPct val="90000"/>
              </a:lnSpc>
            </a:pPr>
            <a:r>
              <a:rPr lang="en-US" kern="1200">
                <a:solidFill>
                  <a:srgbClr val="FFFFFF"/>
                </a:solidFill>
                <a:latin typeface="+mj-lt"/>
                <a:ea typeface="+mj-ea"/>
                <a:cs typeface="+mj-cs"/>
              </a:rPr>
              <a:t>Clustering &amp; Laplacian</a:t>
            </a:r>
          </a:p>
        </p:txBody>
      </p:sp>
      <p:graphicFrame>
        <p:nvGraphicFramePr>
          <p:cNvPr id="7" name="TextBox 4">
            <a:extLst>
              <a:ext uri="{FF2B5EF4-FFF2-40B4-BE49-F238E27FC236}">
                <a16:creationId xmlns:a16="http://schemas.microsoft.com/office/drawing/2014/main" id="{C97BDF3A-E662-4C7A-9EF0-BC9B563298C9}"/>
              </a:ext>
            </a:extLst>
          </p:cNvPr>
          <p:cNvGraphicFramePr/>
          <p:nvPr>
            <p:extLst>
              <p:ext uri="{D42A27DB-BD31-4B8C-83A1-F6EECF244321}">
                <p14:modId xmlns:p14="http://schemas.microsoft.com/office/powerpoint/2010/main" val="3317653769"/>
              </p:ext>
            </p:extLst>
          </p:nvPr>
        </p:nvGraphicFramePr>
        <p:xfrm>
          <a:off x="3960018" y="642938"/>
          <a:ext cx="4701779"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42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851C01-A149-4AB8-948A-9F5D58CE9E3B}"/>
              </a:ext>
            </a:extLst>
          </p:cNvPr>
          <p:cNvPicPr>
            <a:picLocks noChangeAspect="1"/>
          </p:cNvPicPr>
          <p:nvPr/>
        </p:nvPicPr>
        <p:blipFill>
          <a:blip r:embed="rId2"/>
          <a:stretch>
            <a:fillRect/>
          </a:stretch>
        </p:blipFill>
        <p:spPr>
          <a:xfrm>
            <a:off x="1243061" y="1675227"/>
            <a:ext cx="6657877" cy="4394199"/>
          </a:xfrm>
          <a:prstGeom prst="rect">
            <a:avLst/>
          </a:prstGeom>
        </p:spPr>
      </p:pic>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984885"/>
          </a:xfrm>
          <a:prstGeom prst="rect">
            <a:avLst/>
          </a:prstGeom>
          <a:noFill/>
        </p:spPr>
        <p:txBody>
          <a:bodyPr wrap="square" rtlCol="0">
            <a:spAutoFit/>
          </a:bodyPr>
          <a:lstStyle/>
          <a:p>
            <a:pPr>
              <a:spcAft>
                <a:spcPts val="600"/>
              </a:spcAft>
            </a:pPr>
            <a:endParaRPr lang="en-US" sz="1600"/>
          </a:p>
          <a:p>
            <a:pPr>
              <a:spcAft>
                <a:spcPts val="600"/>
              </a:spcAft>
            </a:pPr>
            <a:endParaRPr lang="en-US" sz="1600"/>
          </a:p>
          <a:p>
            <a:pPr>
              <a:spcAft>
                <a:spcPts val="600"/>
              </a:spcAft>
            </a:pPr>
            <a:endParaRPr lang="en-IN" sz="1600"/>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Chebyshev Approximation</a:t>
            </a:r>
          </a:p>
        </p:txBody>
      </p:sp>
    </p:spTree>
    <p:extLst>
      <p:ext uri="{BB962C8B-B14F-4D97-AF65-F5344CB8AC3E}">
        <p14:creationId xmlns:p14="http://schemas.microsoft.com/office/powerpoint/2010/main" val="94457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C015D0-BABC-45FE-BAE7-6BE4C23ECD9E}"/>
              </a:ext>
            </a:extLst>
          </p:cNvPr>
          <p:cNvPicPr>
            <a:picLocks noChangeAspect="1"/>
          </p:cNvPicPr>
          <p:nvPr/>
        </p:nvPicPr>
        <p:blipFill>
          <a:blip r:embed="rId2"/>
          <a:stretch>
            <a:fillRect/>
          </a:stretch>
        </p:blipFill>
        <p:spPr>
          <a:xfrm>
            <a:off x="755576" y="1675227"/>
            <a:ext cx="7128792" cy="4394199"/>
          </a:xfrm>
          <a:prstGeom prst="rect">
            <a:avLst/>
          </a:prstGeom>
        </p:spPr>
      </p:pic>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984885"/>
          </a:xfrm>
          <a:prstGeom prst="rect">
            <a:avLst/>
          </a:prstGeom>
          <a:noFill/>
        </p:spPr>
        <p:txBody>
          <a:bodyPr wrap="square" rtlCol="0">
            <a:spAutoFit/>
          </a:bodyPr>
          <a:lstStyle/>
          <a:p>
            <a:pPr>
              <a:spcAft>
                <a:spcPts val="600"/>
              </a:spcAft>
            </a:pPr>
            <a:endParaRPr lang="en-US" sz="1600"/>
          </a:p>
          <a:p>
            <a:pPr>
              <a:spcAft>
                <a:spcPts val="600"/>
              </a:spcAft>
            </a:pPr>
            <a:endParaRPr lang="en-US" sz="1600"/>
          </a:p>
          <a:p>
            <a:pPr>
              <a:spcAft>
                <a:spcPts val="600"/>
              </a:spcAft>
            </a:pPr>
            <a:endParaRPr lang="en-IN" sz="1600"/>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Chebyshev Approximation</a:t>
            </a:r>
          </a:p>
        </p:txBody>
      </p:sp>
    </p:spTree>
    <p:extLst>
      <p:ext uri="{BB962C8B-B14F-4D97-AF65-F5344CB8AC3E}">
        <p14:creationId xmlns:p14="http://schemas.microsoft.com/office/powerpoint/2010/main" val="218599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2308324"/>
          </a:xfrm>
          <a:prstGeom prst="rect">
            <a:avLst/>
          </a:prstGeom>
          <a:noFill/>
        </p:spPr>
        <p:txBody>
          <a:bodyPr wrap="square" rtlCol="0">
            <a:spAutoFit/>
          </a:bodyPr>
          <a:lstStyle/>
          <a:p>
            <a:r>
              <a:rPr lang="en-US" sz="1600" dirty="0"/>
              <a:t>Partition in such a way that there is a strong connection between the members of the same cluster and weak connection between cluster members.</a:t>
            </a:r>
          </a:p>
          <a:p>
            <a:endParaRPr lang="en-US" sz="1600" dirty="0"/>
          </a:p>
          <a:p>
            <a:endParaRPr lang="en-US" sz="1600" dirty="0"/>
          </a:p>
          <a:p>
            <a:r>
              <a:rPr lang="en-US" sz="1600" dirty="0"/>
              <a:t>How do we efficiently find a good partition?</a:t>
            </a:r>
          </a:p>
          <a:p>
            <a:r>
              <a:rPr lang="en-US" sz="1600" dirty="0"/>
              <a:t>Problem: Computing optimal cut is NP-hard</a:t>
            </a:r>
          </a:p>
          <a:p>
            <a:endParaRPr lang="en-US" sz="1600" dirty="0"/>
          </a:p>
          <a:p>
            <a:endParaRPr lang="en-US" sz="1600" dirty="0"/>
          </a:p>
          <a:p>
            <a:endParaRPr lang="en-IN" sz="1600" dirty="0"/>
          </a:p>
        </p:txBody>
      </p:sp>
      <p:pic>
        <p:nvPicPr>
          <p:cNvPr id="3" name="Picture 2">
            <a:extLst>
              <a:ext uri="{FF2B5EF4-FFF2-40B4-BE49-F238E27FC236}">
                <a16:creationId xmlns:a16="http://schemas.microsoft.com/office/drawing/2014/main" id="{1A1C3A36-4D95-4741-8972-4281F0D748C1}"/>
              </a:ext>
            </a:extLst>
          </p:cNvPr>
          <p:cNvPicPr>
            <a:picLocks noChangeAspect="1"/>
          </p:cNvPicPr>
          <p:nvPr/>
        </p:nvPicPr>
        <p:blipFill>
          <a:blip r:embed="rId2"/>
          <a:stretch>
            <a:fillRect/>
          </a:stretch>
        </p:blipFill>
        <p:spPr>
          <a:xfrm>
            <a:off x="4499992" y="2731859"/>
            <a:ext cx="4392488" cy="2360848"/>
          </a:xfrm>
          <a:prstGeom prst="rect">
            <a:avLst/>
          </a:prstGeom>
        </p:spPr>
      </p:pic>
    </p:spTree>
    <p:extLst>
      <p:ext uri="{BB962C8B-B14F-4D97-AF65-F5344CB8AC3E}">
        <p14:creationId xmlns:p14="http://schemas.microsoft.com/office/powerpoint/2010/main" val="182126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Spectral Clustering Algorithms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3" name="Picture 2">
            <a:extLst>
              <a:ext uri="{FF2B5EF4-FFF2-40B4-BE49-F238E27FC236}">
                <a16:creationId xmlns:a16="http://schemas.microsoft.com/office/drawing/2014/main" id="{406E1520-D5D1-45FD-8A9C-A0314ECEBEE4}"/>
              </a:ext>
            </a:extLst>
          </p:cNvPr>
          <p:cNvPicPr>
            <a:picLocks noChangeAspect="1"/>
          </p:cNvPicPr>
          <p:nvPr/>
        </p:nvPicPr>
        <p:blipFill>
          <a:blip r:embed="rId2"/>
          <a:stretch>
            <a:fillRect/>
          </a:stretch>
        </p:blipFill>
        <p:spPr>
          <a:xfrm>
            <a:off x="931515" y="1772816"/>
            <a:ext cx="7486650" cy="4210050"/>
          </a:xfrm>
          <a:prstGeom prst="rect">
            <a:avLst/>
          </a:prstGeom>
        </p:spPr>
      </p:pic>
    </p:spTree>
    <p:extLst>
      <p:ext uri="{BB962C8B-B14F-4D97-AF65-F5344CB8AC3E}">
        <p14:creationId xmlns:p14="http://schemas.microsoft.com/office/powerpoint/2010/main" val="2988296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Spectral Clustering Algorithms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6" name="Picture 5">
            <a:extLst>
              <a:ext uri="{FF2B5EF4-FFF2-40B4-BE49-F238E27FC236}">
                <a16:creationId xmlns:a16="http://schemas.microsoft.com/office/drawing/2014/main" id="{4FD49692-658E-455F-81AD-8E6D49A09471}"/>
              </a:ext>
            </a:extLst>
          </p:cNvPr>
          <p:cNvPicPr>
            <a:picLocks noChangeAspect="1"/>
          </p:cNvPicPr>
          <p:nvPr/>
        </p:nvPicPr>
        <p:blipFill>
          <a:blip r:embed="rId2"/>
          <a:stretch>
            <a:fillRect/>
          </a:stretch>
        </p:blipFill>
        <p:spPr>
          <a:xfrm>
            <a:off x="341784" y="1417638"/>
            <a:ext cx="8460432" cy="4005790"/>
          </a:xfrm>
          <a:prstGeom prst="rect">
            <a:avLst/>
          </a:prstGeom>
        </p:spPr>
      </p:pic>
    </p:spTree>
    <p:extLst>
      <p:ext uri="{BB962C8B-B14F-4D97-AF65-F5344CB8AC3E}">
        <p14:creationId xmlns:p14="http://schemas.microsoft.com/office/powerpoint/2010/main" val="2764167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Spectral Clustering Algorithms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4" name="Picture 3">
            <a:extLst>
              <a:ext uri="{FF2B5EF4-FFF2-40B4-BE49-F238E27FC236}">
                <a16:creationId xmlns:a16="http://schemas.microsoft.com/office/drawing/2014/main" id="{71AEC774-3760-4535-80F9-7634F9B694EB}"/>
              </a:ext>
            </a:extLst>
          </p:cNvPr>
          <p:cNvPicPr>
            <a:picLocks noChangeAspect="1"/>
          </p:cNvPicPr>
          <p:nvPr/>
        </p:nvPicPr>
        <p:blipFill>
          <a:blip r:embed="rId2"/>
          <a:stretch>
            <a:fillRect/>
          </a:stretch>
        </p:blipFill>
        <p:spPr>
          <a:xfrm>
            <a:off x="251520" y="1404859"/>
            <a:ext cx="8339947" cy="4099594"/>
          </a:xfrm>
          <a:prstGeom prst="rect">
            <a:avLst/>
          </a:prstGeom>
        </p:spPr>
      </p:pic>
    </p:spTree>
    <p:extLst>
      <p:ext uri="{BB962C8B-B14F-4D97-AF65-F5344CB8AC3E}">
        <p14:creationId xmlns:p14="http://schemas.microsoft.com/office/powerpoint/2010/main" val="1329252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Example- Spectral Clustering </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3" name="Picture 2">
            <a:extLst>
              <a:ext uri="{FF2B5EF4-FFF2-40B4-BE49-F238E27FC236}">
                <a16:creationId xmlns:a16="http://schemas.microsoft.com/office/drawing/2014/main" id="{7F526A5E-6ED6-47FC-A0F9-57694E9BBCFB}"/>
              </a:ext>
            </a:extLst>
          </p:cNvPr>
          <p:cNvPicPr>
            <a:picLocks noChangeAspect="1"/>
          </p:cNvPicPr>
          <p:nvPr/>
        </p:nvPicPr>
        <p:blipFill>
          <a:blip r:embed="rId2"/>
          <a:stretch>
            <a:fillRect/>
          </a:stretch>
        </p:blipFill>
        <p:spPr>
          <a:xfrm>
            <a:off x="466725" y="1185862"/>
            <a:ext cx="8210550" cy="4486275"/>
          </a:xfrm>
          <a:prstGeom prst="rect">
            <a:avLst/>
          </a:prstGeom>
        </p:spPr>
      </p:pic>
    </p:spTree>
    <p:extLst>
      <p:ext uri="{BB962C8B-B14F-4D97-AF65-F5344CB8AC3E}">
        <p14:creationId xmlns:p14="http://schemas.microsoft.com/office/powerpoint/2010/main" val="3231656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K-Way Spectral Clustering</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6" name="Picture 5">
            <a:extLst>
              <a:ext uri="{FF2B5EF4-FFF2-40B4-BE49-F238E27FC236}">
                <a16:creationId xmlns:a16="http://schemas.microsoft.com/office/drawing/2014/main" id="{843C7E14-CD89-4D01-8245-50B3752B70D9}"/>
              </a:ext>
            </a:extLst>
          </p:cNvPr>
          <p:cNvPicPr>
            <a:picLocks noChangeAspect="1"/>
          </p:cNvPicPr>
          <p:nvPr/>
        </p:nvPicPr>
        <p:blipFill>
          <a:blip r:embed="rId2"/>
          <a:stretch>
            <a:fillRect/>
          </a:stretch>
        </p:blipFill>
        <p:spPr>
          <a:xfrm>
            <a:off x="971600" y="1988840"/>
            <a:ext cx="7048500" cy="4486275"/>
          </a:xfrm>
          <a:prstGeom prst="rect">
            <a:avLst/>
          </a:prstGeom>
        </p:spPr>
      </p:pic>
    </p:spTree>
    <p:extLst>
      <p:ext uri="{BB962C8B-B14F-4D97-AF65-F5344CB8AC3E}">
        <p14:creationId xmlns:p14="http://schemas.microsoft.com/office/powerpoint/2010/main" val="87205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57" y="712269"/>
            <a:ext cx="2528249" cy="5502264"/>
          </a:xfrm>
        </p:spPr>
        <p:txBody>
          <a:bodyPr>
            <a:normAutofit/>
          </a:bodyPr>
          <a:lstStyle/>
          <a:p>
            <a:r>
              <a:rPr lang="en-IN" sz="3400">
                <a:solidFill>
                  <a:srgbClr val="FFFFFF"/>
                </a:solidFill>
              </a:rPr>
              <a:t>Convolutions on a graph</a:t>
            </a:r>
          </a:p>
        </p:txBody>
      </p:sp>
      <p:graphicFrame>
        <p:nvGraphicFramePr>
          <p:cNvPr id="5" name="Content Placeholder 2">
            <a:extLst>
              <a:ext uri="{FF2B5EF4-FFF2-40B4-BE49-F238E27FC236}">
                <a16:creationId xmlns:a16="http://schemas.microsoft.com/office/drawing/2014/main" id="{D33979B3-8F8C-4618-8E38-5BDEBE88D005}"/>
              </a:ext>
            </a:extLst>
          </p:cNvPr>
          <p:cNvGraphicFramePr>
            <a:graphicFrameLocks noGrp="1"/>
          </p:cNvGraphicFramePr>
          <p:nvPr>
            <p:ph idx="1"/>
            <p:extLst>
              <p:ext uri="{D42A27DB-BD31-4B8C-83A1-F6EECF244321}">
                <p14:modId xmlns:p14="http://schemas.microsoft.com/office/powerpoint/2010/main" val="2266374505"/>
              </p:ext>
            </p:extLst>
          </p:nvPr>
        </p:nvGraphicFramePr>
        <p:xfrm>
          <a:off x="158253" y="881211"/>
          <a:ext cx="4197723"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6">
            <a:extLst>
              <a:ext uri="{FF2B5EF4-FFF2-40B4-BE49-F238E27FC236}">
                <a16:creationId xmlns:a16="http://schemas.microsoft.com/office/drawing/2014/main" id="{74AC18F7-29D4-4782-99A6-43F0F178B518}"/>
              </a:ext>
            </a:extLst>
          </p:cNvPr>
          <p:cNvGrpSpPr/>
          <p:nvPr/>
        </p:nvGrpSpPr>
        <p:grpSpPr>
          <a:xfrm>
            <a:off x="4644008" y="1340768"/>
            <a:ext cx="4176464" cy="5112568"/>
            <a:chOff x="0" y="730543"/>
            <a:chExt cx="4701779" cy="4819500"/>
          </a:xfrm>
        </p:grpSpPr>
        <p:sp>
          <p:nvSpPr>
            <p:cNvPr id="18" name="Rectangle 17">
              <a:extLst>
                <a:ext uri="{FF2B5EF4-FFF2-40B4-BE49-F238E27FC236}">
                  <a16:creationId xmlns:a16="http://schemas.microsoft.com/office/drawing/2014/main" id="{FA5E6CD7-0D64-4980-9B6C-7DD6B6B163F9}"/>
                </a:ext>
              </a:extLst>
            </p:cNvPr>
            <p:cNvSpPr/>
            <p:nvPr/>
          </p:nvSpPr>
          <p:spPr>
            <a:xfrm>
              <a:off x="0" y="730543"/>
              <a:ext cx="4701779" cy="48195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09966EB8-8EDB-4095-95B8-A31F37878350}"/>
                </a:ext>
              </a:extLst>
            </p:cNvPr>
            <p:cNvSpPr txBox="1"/>
            <p:nvPr/>
          </p:nvSpPr>
          <p:spPr>
            <a:xfrm>
              <a:off x="0" y="730543"/>
              <a:ext cx="4701779" cy="4819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4910" tIns="624840" rIns="364910" bIns="213360" numCol="1" spcCol="1270" anchor="t" anchorCtr="0">
              <a:noAutofit/>
            </a:bodyPr>
            <a:lstStyle/>
            <a:p>
              <a:pPr marL="285750" indent="-285750">
                <a:buFont typeface="Arial" panose="020B0604020202020204" pitchFamily="34" charset="0"/>
                <a:buChar char="•"/>
              </a:pPr>
              <a:r>
                <a:rPr lang="en-IN" sz="2800" dirty="0"/>
                <a:t>Spectral view on convolutions</a:t>
              </a:r>
            </a:p>
            <a:p>
              <a:endParaRPr lang="en-US" sz="2800" dirty="0"/>
            </a:p>
            <a:p>
              <a:pPr marL="285750" lvl="0" indent="-285750">
                <a:buFont typeface="Arial" panose="020B0604020202020204" pitchFamily="34" charset="0"/>
                <a:buChar char="•"/>
              </a:pPr>
              <a:r>
                <a:rPr lang="en-IN" sz="2800" dirty="0"/>
                <a:t>Different local connectivity patterns/degrees</a:t>
              </a:r>
            </a:p>
            <a:p>
              <a:pPr lvl="0"/>
              <a:endParaRPr lang="en-US" sz="2800" dirty="0"/>
            </a:p>
            <a:p>
              <a:pPr marL="285750" lvl="0" indent="-285750">
                <a:buFont typeface="Arial" panose="020B0604020202020204" pitchFamily="34" charset="0"/>
                <a:buChar char="•"/>
              </a:pPr>
              <a:r>
                <a:rPr lang="en-IN" sz="2800" dirty="0"/>
                <a:t>Pointwise multiplication of the Fourier-transform</a:t>
              </a:r>
              <a:endParaRPr lang="en-US" sz="2800" dirty="0"/>
            </a:p>
            <a:p>
              <a:pPr marL="0" lvl="1" algn="l" defTabSz="1333500">
                <a:lnSpc>
                  <a:spcPct val="90000"/>
                </a:lnSpc>
                <a:spcBef>
                  <a:spcPct val="0"/>
                </a:spcBef>
                <a:spcAft>
                  <a:spcPct val="15000"/>
                </a:spcAft>
              </a:pPr>
              <a:endParaRPr lang="en-US" sz="3000" kern="1200" dirty="0"/>
            </a:p>
          </p:txBody>
        </p:sp>
      </p:grpSp>
      <p:grpSp>
        <p:nvGrpSpPr>
          <p:cNvPr id="9" name="Group 8">
            <a:extLst>
              <a:ext uri="{FF2B5EF4-FFF2-40B4-BE49-F238E27FC236}">
                <a16:creationId xmlns:a16="http://schemas.microsoft.com/office/drawing/2014/main" id="{3B2F6199-4B83-471C-84C1-9BA21BBBD776}"/>
              </a:ext>
            </a:extLst>
          </p:cNvPr>
          <p:cNvGrpSpPr/>
          <p:nvPr/>
        </p:nvGrpSpPr>
        <p:grpSpPr>
          <a:xfrm>
            <a:off x="4572000" y="887216"/>
            <a:ext cx="3291245" cy="885600"/>
            <a:chOff x="0" y="203505"/>
            <a:chExt cx="3291245" cy="885600"/>
          </a:xfrm>
        </p:grpSpPr>
        <p:sp>
          <p:nvSpPr>
            <p:cNvPr id="10" name="Rectangle: Rounded Corners 9">
              <a:extLst>
                <a:ext uri="{FF2B5EF4-FFF2-40B4-BE49-F238E27FC236}">
                  <a16:creationId xmlns:a16="http://schemas.microsoft.com/office/drawing/2014/main" id="{D0104794-1CDE-4610-B106-A1368B662F4E}"/>
                </a:ext>
              </a:extLst>
            </p:cNvPr>
            <p:cNvSpPr/>
            <p:nvPr/>
          </p:nvSpPr>
          <p:spPr>
            <a:xfrm>
              <a:off x="0" y="203505"/>
              <a:ext cx="3291245" cy="88560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D1865DA-6E01-4A64-9862-E92A2041681C}"/>
                </a:ext>
              </a:extLst>
            </p:cNvPr>
            <p:cNvSpPr txBox="1"/>
            <p:nvPr/>
          </p:nvSpPr>
          <p:spPr>
            <a:xfrm>
              <a:off x="43231" y="246736"/>
              <a:ext cx="3204783" cy="7991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4401" tIns="0" rIns="124401" bIns="0" numCol="1" spcCol="1270" anchor="ctr" anchorCtr="0">
              <a:noAutofit/>
            </a:bodyPr>
            <a:lstStyle/>
            <a:p>
              <a:pPr marL="0" lvl="0" indent="0" algn="l" defTabSz="1333500">
                <a:lnSpc>
                  <a:spcPct val="90000"/>
                </a:lnSpc>
                <a:spcBef>
                  <a:spcPct val="0"/>
                </a:spcBef>
                <a:spcAft>
                  <a:spcPct val="35000"/>
                </a:spcAft>
                <a:buNone/>
              </a:pPr>
              <a:r>
                <a:rPr lang="en-IN" sz="3000" kern="1200" dirty="0"/>
                <a:t>Graph Convolution </a:t>
              </a:r>
              <a:endParaRPr lang="en-US" sz="3000" kern="1200" dirty="0"/>
            </a:p>
          </p:txBody>
        </p:sp>
      </p:grpSp>
      <p:pic>
        <p:nvPicPr>
          <p:cNvPr id="20" name="Picture 19" descr="../_images/no_padding_no_strides.gif">
            <a:extLst>
              <a:ext uri="{FF2B5EF4-FFF2-40B4-BE49-F238E27FC236}">
                <a16:creationId xmlns:a16="http://schemas.microsoft.com/office/drawing/2014/main" id="{9F72D817-1633-45F3-BB82-3B472EB2E5D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18708" y="457969"/>
            <a:ext cx="1849236" cy="19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3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Clusters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4" name="Picture 3">
            <a:extLst>
              <a:ext uri="{FF2B5EF4-FFF2-40B4-BE49-F238E27FC236}">
                <a16:creationId xmlns:a16="http://schemas.microsoft.com/office/drawing/2014/main" id="{B71E8C41-C25D-4B5D-ACB4-03CDAAB6B8A6}"/>
              </a:ext>
            </a:extLst>
          </p:cNvPr>
          <p:cNvPicPr>
            <a:picLocks noChangeAspect="1"/>
          </p:cNvPicPr>
          <p:nvPr/>
        </p:nvPicPr>
        <p:blipFill>
          <a:blip r:embed="rId2"/>
          <a:stretch>
            <a:fillRect/>
          </a:stretch>
        </p:blipFill>
        <p:spPr>
          <a:xfrm>
            <a:off x="205680" y="1484784"/>
            <a:ext cx="8686800" cy="3765665"/>
          </a:xfrm>
          <a:prstGeom prst="rect">
            <a:avLst/>
          </a:prstGeom>
        </p:spPr>
      </p:pic>
      <p:sp>
        <p:nvSpPr>
          <p:cNvPr id="6" name="TextBox 5">
            <a:extLst>
              <a:ext uri="{FF2B5EF4-FFF2-40B4-BE49-F238E27FC236}">
                <a16:creationId xmlns:a16="http://schemas.microsoft.com/office/drawing/2014/main" id="{90944E7A-2A89-4A33-B392-17647BAC1B6B}"/>
              </a:ext>
            </a:extLst>
          </p:cNvPr>
          <p:cNvSpPr txBox="1"/>
          <p:nvPr/>
        </p:nvSpPr>
        <p:spPr>
          <a:xfrm>
            <a:off x="899592" y="5805264"/>
            <a:ext cx="7025257" cy="646331"/>
          </a:xfrm>
          <a:prstGeom prst="rect">
            <a:avLst/>
          </a:prstGeom>
          <a:noFill/>
        </p:spPr>
        <p:txBody>
          <a:bodyPr wrap="none" rtlCol="0">
            <a:spAutoFit/>
          </a:bodyPr>
          <a:lstStyle/>
          <a:p>
            <a:r>
              <a:rPr lang="en-US" dirty="0"/>
              <a:t>Every node is asking - What are the labels of my neighbors? </a:t>
            </a:r>
          </a:p>
          <a:p>
            <a:r>
              <a:rPr lang="en-US" dirty="0"/>
              <a:t>Let me sum up these neighbors and now think of this as new value of me.</a:t>
            </a:r>
            <a:endParaRPr lang="en-IN" dirty="0"/>
          </a:p>
        </p:txBody>
      </p:sp>
    </p:spTree>
    <p:extLst>
      <p:ext uri="{BB962C8B-B14F-4D97-AF65-F5344CB8AC3E}">
        <p14:creationId xmlns:p14="http://schemas.microsoft.com/office/powerpoint/2010/main" val="203935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a:t>
            </a:r>
            <a:r>
              <a:rPr lang="en-US" dirty="0" err="1"/>
              <a:t>Eigendecompositions</a:t>
            </a:r>
            <a:r>
              <a:rPr lang="en-US" dirty="0"/>
              <a:t> of Graphs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sp>
        <p:nvSpPr>
          <p:cNvPr id="6" name="TextBox 5">
            <a:extLst>
              <a:ext uri="{FF2B5EF4-FFF2-40B4-BE49-F238E27FC236}">
                <a16:creationId xmlns:a16="http://schemas.microsoft.com/office/drawing/2014/main" id="{90944E7A-2A89-4A33-B392-17647BAC1B6B}"/>
              </a:ext>
            </a:extLst>
          </p:cNvPr>
          <p:cNvSpPr txBox="1"/>
          <p:nvPr/>
        </p:nvSpPr>
        <p:spPr>
          <a:xfrm>
            <a:off x="899592" y="5805264"/>
            <a:ext cx="5823389" cy="369332"/>
          </a:xfrm>
          <a:prstGeom prst="rect">
            <a:avLst/>
          </a:prstGeom>
          <a:noFill/>
        </p:spPr>
        <p:txBody>
          <a:bodyPr wrap="none" rtlCol="0">
            <a:spAutoFit/>
          </a:bodyPr>
          <a:lstStyle/>
          <a:p>
            <a:r>
              <a:rPr lang="en-US" dirty="0"/>
              <a:t>D-regular graph.. In continuation, lets check out the 2 Graph </a:t>
            </a:r>
            <a:endParaRPr lang="en-IN" dirty="0"/>
          </a:p>
        </p:txBody>
      </p:sp>
      <p:pic>
        <p:nvPicPr>
          <p:cNvPr id="7" name="Picture 6">
            <a:extLst>
              <a:ext uri="{FF2B5EF4-FFF2-40B4-BE49-F238E27FC236}">
                <a16:creationId xmlns:a16="http://schemas.microsoft.com/office/drawing/2014/main" id="{E6DAC4BD-180D-45ED-A0A5-9CB05DCEFC37}"/>
              </a:ext>
            </a:extLst>
          </p:cNvPr>
          <p:cNvPicPr>
            <a:picLocks noChangeAspect="1"/>
          </p:cNvPicPr>
          <p:nvPr/>
        </p:nvPicPr>
        <p:blipFill>
          <a:blip r:embed="rId2"/>
          <a:stretch>
            <a:fillRect/>
          </a:stretch>
        </p:blipFill>
        <p:spPr>
          <a:xfrm>
            <a:off x="0" y="1701696"/>
            <a:ext cx="9144000" cy="3454607"/>
          </a:xfrm>
          <a:prstGeom prst="rect">
            <a:avLst/>
          </a:prstGeom>
        </p:spPr>
      </p:pic>
    </p:spTree>
    <p:extLst>
      <p:ext uri="{BB962C8B-B14F-4D97-AF65-F5344CB8AC3E}">
        <p14:creationId xmlns:p14="http://schemas.microsoft.com/office/powerpoint/2010/main" val="238173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a:t>
            </a:r>
            <a:r>
              <a:rPr lang="en-US" dirty="0" err="1"/>
              <a:t>Eigendecompositions</a:t>
            </a:r>
            <a:r>
              <a:rPr lang="en-US" dirty="0"/>
              <a:t> of Graphs- 2 components</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sp>
        <p:nvSpPr>
          <p:cNvPr id="6" name="TextBox 5">
            <a:extLst>
              <a:ext uri="{FF2B5EF4-FFF2-40B4-BE49-F238E27FC236}">
                <a16:creationId xmlns:a16="http://schemas.microsoft.com/office/drawing/2014/main" id="{90944E7A-2A89-4A33-B392-17647BAC1B6B}"/>
              </a:ext>
            </a:extLst>
          </p:cNvPr>
          <p:cNvSpPr txBox="1"/>
          <p:nvPr/>
        </p:nvSpPr>
        <p:spPr>
          <a:xfrm>
            <a:off x="899592" y="5805264"/>
            <a:ext cx="5823389" cy="369332"/>
          </a:xfrm>
          <a:prstGeom prst="rect">
            <a:avLst/>
          </a:prstGeom>
          <a:noFill/>
        </p:spPr>
        <p:txBody>
          <a:bodyPr wrap="none" rtlCol="0">
            <a:spAutoFit/>
          </a:bodyPr>
          <a:lstStyle/>
          <a:p>
            <a:r>
              <a:rPr lang="en-US" dirty="0"/>
              <a:t>D-regular graph.. In continuation, lets check out the 2 Graph </a:t>
            </a:r>
            <a:endParaRPr lang="en-IN" dirty="0"/>
          </a:p>
        </p:txBody>
      </p:sp>
      <p:pic>
        <p:nvPicPr>
          <p:cNvPr id="8" name="Picture 7">
            <a:extLst>
              <a:ext uri="{FF2B5EF4-FFF2-40B4-BE49-F238E27FC236}">
                <a16:creationId xmlns:a16="http://schemas.microsoft.com/office/drawing/2014/main" id="{B8742255-D63D-4D21-BF26-20E3BDAF062E}"/>
              </a:ext>
            </a:extLst>
          </p:cNvPr>
          <p:cNvPicPr>
            <a:picLocks noChangeAspect="1"/>
          </p:cNvPicPr>
          <p:nvPr/>
        </p:nvPicPr>
        <p:blipFill>
          <a:blip r:embed="rId2"/>
          <a:stretch>
            <a:fillRect/>
          </a:stretch>
        </p:blipFill>
        <p:spPr>
          <a:xfrm>
            <a:off x="409575" y="1895475"/>
            <a:ext cx="8324850" cy="3067050"/>
          </a:xfrm>
          <a:prstGeom prst="rect">
            <a:avLst/>
          </a:prstGeom>
        </p:spPr>
      </p:pic>
    </p:spTree>
    <p:extLst>
      <p:ext uri="{BB962C8B-B14F-4D97-AF65-F5344CB8AC3E}">
        <p14:creationId xmlns:p14="http://schemas.microsoft.com/office/powerpoint/2010/main" val="851208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a:t>
            </a:r>
            <a:r>
              <a:rPr lang="en-US" dirty="0" err="1"/>
              <a:t>A.x</a:t>
            </a:r>
            <a:r>
              <a:rPr lang="en-US" dirty="0"/>
              <a:t>? </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sp>
        <p:nvSpPr>
          <p:cNvPr id="6" name="TextBox 5">
            <a:extLst>
              <a:ext uri="{FF2B5EF4-FFF2-40B4-BE49-F238E27FC236}">
                <a16:creationId xmlns:a16="http://schemas.microsoft.com/office/drawing/2014/main" id="{90944E7A-2A89-4A33-B392-17647BAC1B6B}"/>
              </a:ext>
            </a:extLst>
          </p:cNvPr>
          <p:cNvSpPr txBox="1"/>
          <p:nvPr/>
        </p:nvSpPr>
        <p:spPr>
          <a:xfrm>
            <a:off x="899592" y="5805264"/>
            <a:ext cx="7025257" cy="646331"/>
          </a:xfrm>
          <a:prstGeom prst="rect">
            <a:avLst/>
          </a:prstGeom>
          <a:noFill/>
        </p:spPr>
        <p:txBody>
          <a:bodyPr wrap="none" rtlCol="0">
            <a:spAutoFit/>
          </a:bodyPr>
          <a:lstStyle/>
          <a:p>
            <a:r>
              <a:rPr lang="en-US" dirty="0"/>
              <a:t>Every node is asking - What are the labels of my neighbors? </a:t>
            </a:r>
          </a:p>
          <a:p>
            <a:r>
              <a:rPr lang="en-US" dirty="0"/>
              <a:t>Let me sum up these neighbors and now think of this as new value of me.</a:t>
            </a:r>
            <a:endParaRPr lang="en-IN" dirty="0"/>
          </a:p>
        </p:txBody>
      </p:sp>
      <p:pic>
        <p:nvPicPr>
          <p:cNvPr id="3" name="Picture 2">
            <a:extLst>
              <a:ext uri="{FF2B5EF4-FFF2-40B4-BE49-F238E27FC236}">
                <a16:creationId xmlns:a16="http://schemas.microsoft.com/office/drawing/2014/main" id="{DEEE1108-56CD-4FA1-B8D1-7AAA12A76DAA}"/>
              </a:ext>
            </a:extLst>
          </p:cNvPr>
          <p:cNvPicPr>
            <a:picLocks noChangeAspect="1"/>
          </p:cNvPicPr>
          <p:nvPr/>
        </p:nvPicPr>
        <p:blipFill>
          <a:blip r:embed="rId2"/>
          <a:stretch>
            <a:fillRect/>
          </a:stretch>
        </p:blipFill>
        <p:spPr>
          <a:xfrm>
            <a:off x="538162" y="1171575"/>
            <a:ext cx="8067675" cy="4514850"/>
          </a:xfrm>
          <a:prstGeom prst="rect">
            <a:avLst/>
          </a:prstGeom>
        </p:spPr>
      </p:pic>
    </p:spTree>
    <p:extLst>
      <p:ext uri="{BB962C8B-B14F-4D97-AF65-F5344CB8AC3E}">
        <p14:creationId xmlns:p14="http://schemas.microsoft.com/office/powerpoint/2010/main" val="2302373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US" dirty="0"/>
              <a:t>Matrix representation</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7" name="Picture 6">
            <a:extLst>
              <a:ext uri="{FF2B5EF4-FFF2-40B4-BE49-F238E27FC236}">
                <a16:creationId xmlns:a16="http://schemas.microsoft.com/office/drawing/2014/main" id="{ABDBCC07-BE43-4522-9FE1-D270AB2FB288}"/>
              </a:ext>
            </a:extLst>
          </p:cNvPr>
          <p:cNvPicPr>
            <a:picLocks noChangeAspect="1"/>
          </p:cNvPicPr>
          <p:nvPr/>
        </p:nvPicPr>
        <p:blipFill>
          <a:blip r:embed="rId2"/>
          <a:stretch>
            <a:fillRect/>
          </a:stretch>
        </p:blipFill>
        <p:spPr>
          <a:xfrm>
            <a:off x="179512" y="764704"/>
            <a:ext cx="5082997" cy="3096344"/>
          </a:xfrm>
          <a:prstGeom prst="rect">
            <a:avLst/>
          </a:prstGeom>
        </p:spPr>
      </p:pic>
      <p:pic>
        <p:nvPicPr>
          <p:cNvPr id="8" name="Picture 7">
            <a:extLst>
              <a:ext uri="{FF2B5EF4-FFF2-40B4-BE49-F238E27FC236}">
                <a16:creationId xmlns:a16="http://schemas.microsoft.com/office/drawing/2014/main" id="{24C70EE1-01D0-43D3-8055-E004CE0E5660}"/>
              </a:ext>
            </a:extLst>
          </p:cNvPr>
          <p:cNvPicPr>
            <a:picLocks noChangeAspect="1"/>
          </p:cNvPicPr>
          <p:nvPr/>
        </p:nvPicPr>
        <p:blipFill>
          <a:blip r:embed="rId3"/>
          <a:stretch>
            <a:fillRect/>
          </a:stretch>
        </p:blipFill>
        <p:spPr>
          <a:xfrm>
            <a:off x="251521" y="3929980"/>
            <a:ext cx="5112567" cy="2811388"/>
          </a:xfrm>
          <a:prstGeom prst="rect">
            <a:avLst/>
          </a:prstGeom>
        </p:spPr>
      </p:pic>
    </p:spTree>
    <p:extLst>
      <p:ext uri="{BB962C8B-B14F-4D97-AF65-F5344CB8AC3E}">
        <p14:creationId xmlns:p14="http://schemas.microsoft.com/office/powerpoint/2010/main" val="3880270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Matrix</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8" name="Picture 7">
            <a:extLst>
              <a:ext uri="{FF2B5EF4-FFF2-40B4-BE49-F238E27FC236}">
                <a16:creationId xmlns:a16="http://schemas.microsoft.com/office/drawing/2014/main" id="{91E95BB2-6276-46DD-A47C-123BE1060CBF}"/>
              </a:ext>
            </a:extLst>
          </p:cNvPr>
          <p:cNvPicPr>
            <a:picLocks noChangeAspect="1"/>
          </p:cNvPicPr>
          <p:nvPr/>
        </p:nvPicPr>
        <p:blipFill>
          <a:blip r:embed="rId2"/>
          <a:stretch>
            <a:fillRect/>
          </a:stretch>
        </p:blipFill>
        <p:spPr>
          <a:xfrm>
            <a:off x="337930" y="1281112"/>
            <a:ext cx="8486982" cy="4295775"/>
          </a:xfrm>
          <a:prstGeom prst="rect">
            <a:avLst/>
          </a:prstGeom>
        </p:spPr>
      </p:pic>
      <p:sp>
        <p:nvSpPr>
          <p:cNvPr id="4" name="TextBox 3">
            <a:extLst>
              <a:ext uri="{FF2B5EF4-FFF2-40B4-BE49-F238E27FC236}">
                <a16:creationId xmlns:a16="http://schemas.microsoft.com/office/drawing/2014/main" id="{3837700B-DF4B-44AA-B1AD-AF7F00961881}"/>
              </a:ext>
            </a:extLst>
          </p:cNvPr>
          <p:cNvSpPr txBox="1"/>
          <p:nvPr/>
        </p:nvSpPr>
        <p:spPr>
          <a:xfrm>
            <a:off x="1187624" y="5589240"/>
            <a:ext cx="5261953" cy="923330"/>
          </a:xfrm>
          <a:prstGeom prst="rect">
            <a:avLst/>
          </a:prstGeom>
          <a:noFill/>
        </p:spPr>
        <p:txBody>
          <a:bodyPr wrap="none" rtlCol="0">
            <a:spAutoFit/>
          </a:bodyPr>
          <a:lstStyle/>
          <a:p>
            <a:r>
              <a:rPr lang="en-US" dirty="0" err="1"/>
              <a:t>Eignen</a:t>
            </a:r>
            <a:r>
              <a:rPr lang="en-US" dirty="0"/>
              <a:t> Values are orthonormal</a:t>
            </a:r>
          </a:p>
          <a:p>
            <a:r>
              <a:rPr lang="en-US" dirty="0"/>
              <a:t>- Sum of entries in Each row and Each column are zero</a:t>
            </a:r>
          </a:p>
          <a:p>
            <a:endParaRPr lang="en-IN" dirty="0"/>
          </a:p>
        </p:txBody>
      </p:sp>
    </p:spTree>
    <p:extLst>
      <p:ext uri="{BB962C8B-B14F-4D97-AF65-F5344CB8AC3E}">
        <p14:creationId xmlns:p14="http://schemas.microsoft.com/office/powerpoint/2010/main" val="282741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64" y="44624"/>
            <a:ext cx="8229600" cy="1143000"/>
          </a:xfrm>
        </p:spPr>
        <p:txBody>
          <a:bodyPr/>
          <a:lstStyle/>
          <a:p>
            <a:r>
              <a:rPr lang="en-US" dirty="0"/>
              <a:t>Find a good Partition</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sp>
        <p:nvSpPr>
          <p:cNvPr id="4" name="TextBox 3">
            <a:extLst>
              <a:ext uri="{FF2B5EF4-FFF2-40B4-BE49-F238E27FC236}">
                <a16:creationId xmlns:a16="http://schemas.microsoft.com/office/drawing/2014/main" id="{3837700B-DF4B-44AA-B1AD-AF7F00961881}"/>
              </a:ext>
            </a:extLst>
          </p:cNvPr>
          <p:cNvSpPr txBox="1"/>
          <p:nvPr/>
        </p:nvSpPr>
        <p:spPr>
          <a:xfrm>
            <a:off x="1187624" y="5589240"/>
            <a:ext cx="7828810" cy="1200329"/>
          </a:xfrm>
          <a:prstGeom prst="rect">
            <a:avLst/>
          </a:prstGeom>
          <a:noFill/>
        </p:spPr>
        <p:txBody>
          <a:bodyPr wrap="none" rtlCol="0">
            <a:spAutoFit/>
          </a:bodyPr>
          <a:lstStyle/>
          <a:p>
            <a:r>
              <a:rPr lang="en-US" dirty="0"/>
              <a:t>What is the meaning of the Eigen vectors &amp; Eigen values of this Laplacian matrix?</a:t>
            </a:r>
          </a:p>
          <a:p>
            <a:r>
              <a:rPr lang="en-US" b="1" dirty="0"/>
              <a:t>Taking second eigen vector as the optimization problem- Minimizing the cut of </a:t>
            </a:r>
          </a:p>
          <a:p>
            <a:r>
              <a:rPr lang="en-US" b="1" dirty="0"/>
              <a:t>partition by finding a non-trivial vector x( lambda 2)</a:t>
            </a:r>
          </a:p>
          <a:p>
            <a:endParaRPr lang="en-IN" dirty="0"/>
          </a:p>
        </p:txBody>
      </p:sp>
      <p:pic>
        <p:nvPicPr>
          <p:cNvPr id="6" name="Picture 5">
            <a:extLst>
              <a:ext uri="{FF2B5EF4-FFF2-40B4-BE49-F238E27FC236}">
                <a16:creationId xmlns:a16="http://schemas.microsoft.com/office/drawing/2014/main" id="{0F59063E-D2FF-405E-BA18-D8A0838C04F2}"/>
              </a:ext>
            </a:extLst>
          </p:cNvPr>
          <p:cNvPicPr>
            <a:picLocks noChangeAspect="1"/>
          </p:cNvPicPr>
          <p:nvPr/>
        </p:nvPicPr>
        <p:blipFill>
          <a:blip r:embed="rId2"/>
          <a:stretch>
            <a:fillRect/>
          </a:stretch>
        </p:blipFill>
        <p:spPr>
          <a:xfrm>
            <a:off x="233362" y="1083915"/>
            <a:ext cx="8677275" cy="4505325"/>
          </a:xfrm>
          <a:prstGeom prst="rect">
            <a:avLst/>
          </a:prstGeom>
        </p:spPr>
      </p:pic>
    </p:spTree>
    <p:extLst>
      <p:ext uri="{BB962C8B-B14F-4D97-AF65-F5344CB8AC3E}">
        <p14:creationId xmlns:p14="http://schemas.microsoft.com/office/powerpoint/2010/main" val="2409664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optimal Cut[Fiedler]</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pic>
        <p:nvPicPr>
          <p:cNvPr id="3" name="Picture 2">
            <a:extLst>
              <a:ext uri="{FF2B5EF4-FFF2-40B4-BE49-F238E27FC236}">
                <a16:creationId xmlns:a16="http://schemas.microsoft.com/office/drawing/2014/main" id="{25656E07-E911-4C93-93E5-23BDDFA8129D}"/>
              </a:ext>
            </a:extLst>
          </p:cNvPr>
          <p:cNvPicPr>
            <a:picLocks noChangeAspect="1"/>
          </p:cNvPicPr>
          <p:nvPr/>
        </p:nvPicPr>
        <p:blipFill>
          <a:blip r:embed="rId2"/>
          <a:stretch>
            <a:fillRect/>
          </a:stretch>
        </p:blipFill>
        <p:spPr>
          <a:xfrm>
            <a:off x="314325" y="1343025"/>
            <a:ext cx="8515350" cy="4171950"/>
          </a:xfrm>
          <a:prstGeom prst="rect">
            <a:avLst/>
          </a:prstGeom>
        </p:spPr>
      </p:pic>
    </p:spTree>
    <p:extLst>
      <p:ext uri="{BB962C8B-B14F-4D97-AF65-F5344CB8AC3E}">
        <p14:creationId xmlns:p14="http://schemas.microsoft.com/office/powerpoint/2010/main" val="108080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Rayleigh Theorem[Relaxation on x]</a:t>
            </a:r>
            <a:endParaRPr lang="en-IN" dirty="0"/>
          </a:p>
        </p:txBody>
      </p:sp>
      <p:sp>
        <p:nvSpPr>
          <p:cNvPr id="5" name="TextBox 4">
            <a:extLst>
              <a:ext uri="{FF2B5EF4-FFF2-40B4-BE49-F238E27FC236}">
                <a16:creationId xmlns:a16="http://schemas.microsoft.com/office/drawing/2014/main" id="{D64700C6-5368-46C8-8D65-1FDC04EBE171}"/>
              </a:ext>
            </a:extLst>
          </p:cNvPr>
          <p:cNvSpPr txBox="1"/>
          <p:nvPr/>
        </p:nvSpPr>
        <p:spPr>
          <a:xfrm>
            <a:off x="457200" y="1700808"/>
            <a:ext cx="8435280" cy="830997"/>
          </a:xfrm>
          <a:prstGeom prst="rect">
            <a:avLst/>
          </a:prstGeom>
          <a:noFill/>
        </p:spPr>
        <p:txBody>
          <a:bodyPr wrap="square" rtlCol="0">
            <a:spAutoFit/>
          </a:bodyPr>
          <a:lstStyle/>
          <a:p>
            <a:endParaRPr lang="en-US" sz="1600" dirty="0"/>
          </a:p>
          <a:p>
            <a:endParaRPr lang="en-US" sz="1600" dirty="0"/>
          </a:p>
          <a:p>
            <a:endParaRPr lang="en-IN" sz="1600" dirty="0"/>
          </a:p>
        </p:txBody>
      </p:sp>
      <p:sp>
        <p:nvSpPr>
          <p:cNvPr id="4" name="TextBox 3">
            <a:extLst>
              <a:ext uri="{FF2B5EF4-FFF2-40B4-BE49-F238E27FC236}">
                <a16:creationId xmlns:a16="http://schemas.microsoft.com/office/drawing/2014/main" id="{3837700B-DF4B-44AA-B1AD-AF7F00961881}"/>
              </a:ext>
            </a:extLst>
          </p:cNvPr>
          <p:cNvSpPr txBox="1"/>
          <p:nvPr/>
        </p:nvSpPr>
        <p:spPr>
          <a:xfrm>
            <a:off x="1187624" y="5807005"/>
            <a:ext cx="7797071" cy="646331"/>
          </a:xfrm>
          <a:prstGeom prst="rect">
            <a:avLst/>
          </a:prstGeom>
          <a:noFill/>
        </p:spPr>
        <p:txBody>
          <a:bodyPr wrap="none" rtlCol="0">
            <a:spAutoFit/>
          </a:bodyPr>
          <a:lstStyle/>
          <a:p>
            <a:r>
              <a:rPr lang="en-US" dirty="0"/>
              <a:t>Laplacian allows or enables you to define the </a:t>
            </a:r>
            <a:r>
              <a:rPr lang="en-US" dirty="0" err="1"/>
              <a:t>Xs</a:t>
            </a:r>
            <a:r>
              <a:rPr lang="en-US" dirty="0"/>
              <a:t> such that it balances to minimize</a:t>
            </a:r>
            <a:endParaRPr lang="en-US" b="1" dirty="0"/>
          </a:p>
          <a:p>
            <a:endParaRPr lang="en-IN" dirty="0"/>
          </a:p>
        </p:txBody>
      </p:sp>
      <p:pic>
        <p:nvPicPr>
          <p:cNvPr id="6" name="Picture 5">
            <a:extLst>
              <a:ext uri="{FF2B5EF4-FFF2-40B4-BE49-F238E27FC236}">
                <a16:creationId xmlns:a16="http://schemas.microsoft.com/office/drawing/2014/main" id="{718C1344-7BAB-4AA4-9038-7E4960273B6B}"/>
              </a:ext>
            </a:extLst>
          </p:cNvPr>
          <p:cNvPicPr>
            <a:picLocks noChangeAspect="1"/>
          </p:cNvPicPr>
          <p:nvPr/>
        </p:nvPicPr>
        <p:blipFill>
          <a:blip r:embed="rId2"/>
          <a:stretch>
            <a:fillRect/>
          </a:stretch>
        </p:blipFill>
        <p:spPr>
          <a:xfrm>
            <a:off x="539552" y="1457581"/>
            <a:ext cx="8533010" cy="4171694"/>
          </a:xfrm>
          <a:prstGeom prst="rect">
            <a:avLst/>
          </a:prstGeom>
        </p:spPr>
      </p:pic>
    </p:spTree>
    <p:extLst>
      <p:ext uri="{BB962C8B-B14F-4D97-AF65-F5344CB8AC3E}">
        <p14:creationId xmlns:p14="http://schemas.microsoft.com/office/powerpoint/2010/main" val="228127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260648"/>
            <a:ext cx="6120679" cy="592915"/>
          </a:xfrm>
        </p:spPr>
        <p:txBody>
          <a:bodyPr>
            <a:normAutofit fontScale="90000"/>
          </a:bodyPr>
          <a:lstStyle/>
          <a:p>
            <a:pPr algn="l"/>
            <a:r>
              <a:rPr lang="en-IN" dirty="0">
                <a:solidFill>
                  <a:schemeClr val="accent1"/>
                </a:solidFill>
              </a:rPr>
              <a:t>Defining the model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069587"/>
                <a:ext cx="8352928" cy="2143389"/>
              </a:xfrm>
              <a:ln>
                <a:noFill/>
              </a:ln>
            </p:spPr>
            <p:txBody>
              <a:bodyPr anchor="ctr">
                <a:normAutofit/>
              </a:bodyPr>
              <a:lstStyle/>
              <a:p>
                <a:pPr marL="0" indent="0">
                  <a:buNone/>
                </a:pPr>
                <a:r>
                  <a:rPr lang="en-US" sz="3600" dirty="0"/>
                  <a:t>Layer wise propagation rule:</a:t>
                </a:r>
              </a:p>
              <a:p>
                <a:pPr marL="0" indent="0">
                  <a:buNone/>
                </a:pPr>
                <a:r>
                  <a:rPr lang="en-US" sz="3600" dirty="0"/>
                  <a:t> </a:t>
                </a:r>
              </a:p>
              <a:p>
                <a:pPr marL="0" indent="0">
                  <a:buNone/>
                </a:pP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𝐻</m:t>
                        </m:r>
                      </m:e>
                      <m:sup>
                        <m:d>
                          <m:dPr>
                            <m:ctrlPr>
                              <a:rPr lang="en-IN" i="1">
                                <a:latin typeface="Cambria Math" panose="02040503050406030204" pitchFamily="18" charset="0"/>
                              </a:rPr>
                            </m:ctrlPr>
                          </m:dPr>
                          <m:e>
                            <m:r>
                              <a:rPr lang="en-IN" i="1">
                                <a:latin typeface="Cambria Math" panose="02040503050406030204" pitchFamily="18" charset="0"/>
                              </a:rPr>
                              <m:t>𝑙</m:t>
                            </m:r>
                            <m:r>
                              <a:rPr lang="en-IN" i="1">
                                <a:latin typeface="Cambria Math" panose="02040503050406030204" pitchFamily="18" charset="0"/>
                              </a:rPr>
                              <m:t>+1</m:t>
                            </m:r>
                          </m:e>
                        </m:d>
                      </m:sup>
                    </m:sSup>
                    <m:r>
                      <a:rPr lang="en-IN" i="1">
                        <a:latin typeface="Cambria Math" panose="02040503050406030204" pitchFamily="18" charset="0"/>
                      </a:rPr>
                      <m:t>=</m:t>
                    </m:r>
                    <m:r>
                      <a:rPr lang="en-IN" i="1">
                        <a:latin typeface="Cambria Math" panose="02040503050406030204" pitchFamily="18" charset="0"/>
                      </a:rPr>
                      <m:t>𝜎</m:t>
                    </m:r>
                    <m:r>
                      <a:rPr lang="en-IN" i="1">
                        <a:latin typeface="Cambria Math" panose="02040503050406030204" pitchFamily="18" charset="0"/>
                      </a:rPr>
                      <m:t>(</m:t>
                    </m:r>
                    <m:sSup>
                      <m:sSupPr>
                        <m:ctrlPr>
                          <a:rPr lang="en-IN" i="1" smtClean="0">
                            <a:solidFill>
                              <a:srgbClr val="FF0000"/>
                            </a:solidFill>
                            <a:latin typeface="Cambria Math" panose="02040503050406030204" pitchFamily="18" charset="0"/>
                          </a:rPr>
                        </m:ctrlPr>
                      </m:sSupPr>
                      <m:e>
                        <m:acc>
                          <m:accPr>
                            <m:chr m:val="̃"/>
                            <m:ctrlPr>
                              <a:rPr lang="en-IN" i="1">
                                <a:solidFill>
                                  <a:srgbClr val="FF0000"/>
                                </a:solidFill>
                                <a:latin typeface="Cambria Math" panose="02040503050406030204" pitchFamily="18" charset="0"/>
                              </a:rPr>
                            </m:ctrlPr>
                          </m:accPr>
                          <m:e>
                            <m:r>
                              <a:rPr lang="en-IN" i="1">
                                <a:solidFill>
                                  <a:srgbClr val="FF0000"/>
                                </a:solidFill>
                                <a:latin typeface="Cambria Math" panose="02040503050406030204" pitchFamily="18" charset="0"/>
                              </a:rPr>
                              <m:t>𝐷</m:t>
                            </m:r>
                          </m:e>
                        </m:acc>
                      </m:e>
                      <m:sup>
                        <m:r>
                          <a:rPr lang="en-IN" i="1">
                            <a:solidFill>
                              <a:srgbClr val="FF0000"/>
                            </a:solidFill>
                            <a:latin typeface="Cambria Math" panose="02040503050406030204" pitchFamily="18" charset="0"/>
                          </a:rPr>
                          <m:t>−1/2</m:t>
                        </m:r>
                      </m:sup>
                    </m:sSup>
                    <m:acc>
                      <m:accPr>
                        <m:chr m:val="̃"/>
                        <m:ctrlPr>
                          <a:rPr lang="en-IN" i="1">
                            <a:latin typeface="Cambria Math" panose="02040503050406030204" pitchFamily="18" charset="0"/>
                          </a:rPr>
                        </m:ctrlPr>
                      </m:accPr>
                      <m:e>
                        <m:r>
                          <a:rPr lang="en-IN" i="1">
                            <a:highlight>
                              <a:srgbClr val="FFFF00"/>
                            </a:highlight>
                            <a:latin typeface="Cambria Math" panose="02040503050406030204" pitchFamily="18" charset="0"/>
                          </a:rPr>
                          <m:t>𝐴</m:t>
                        </m:r>
                      </m:e>
                    </m:acc>
                    <m:sSup>
                      <m:sSupPr>
                        <m:ctrlPr>
                          <a:rPr lang="en-IN" i="1" smtClean="0">
                            <a:solidFill>
                              <a:srgbClr val="FF0000"/>
                            </a:solidFill>
                            <a:latin typeface="Cambria Math" panose="02040503050406030204" pitchFamily="18" charset="0"/>
                          </a:rPr>
                        </m:ctrlPr>
                      </m:sSupPr>
                      <m:e>
                        <m:acc>
                          <m:accPr>
                            <m:chr m:val="̃"/>
                            <m:ctrlPr>
                              <a:rPr lang="en-IN" i="1">
                                <a:solidFill>
                                  <a:srgbClr val="FF0000"/>
                                </a:solidFill>
                                <a:latin typeface="Cambria Math" panose="02040503050406030204" pitchFamily="18" charset="0"/>
                              </a:rPr>
                            </m:ctrlPr>
                          </m:accPr>
                          <m:e>
                            <m:r>
                              <a:rPr lang="en-IN" i="1">
                                <a:solidFill>
                                  <a:srgbClr val="FF0000"/>
                                </a:solidFill>
                                <a:latin typeface="Cambria Math" panose="02040503050406030204" pitchFamily="18" charset="0"/>
                              </a:rPr>
                              <m:t>𝐷</m:t>
                            </m:r>
                          </m:e>
                        </m:acc>
                      </m:e>
                      <m:sup>
                        <m:r>
                          <a:rPr lang="en-IN" i="1">
                            <a:solidFill>
                              <a:srgbClr val="FF0000"/>
                            </a:solidFill>
                            <a:latin typeface="Cambria Math" panose="02040503050406030204" pitchFamily="18" charset="0"/>
                          </a:rPr>
                          <m:t>−1/2</m:t>
                        </m:r>
                      </m:sup>
                    </m:sSup>
                    <m:sSup>
                      <m:sSupPr>
                        <m:ctrlPr>
                          <a:rPr lang="en-IN" i="1" smtClean="0">
                            <a:solidFill>
                              <a:srgbClr val="00B0F0"/>
                            </a:solidFill>
                            <a:latin typeface="Cambria Math" panose="02040503050406030204" pitchFamily="18" charset="0"/>
                          </a:rPr>
                        </m:ctrlPr>
                      </m:sSupPr>
                      <m:e>
                        <m:r>
                          <a:rPr lang="en-IN" i="1">
                            <a:solidFill>
                              <a:srgbClr val="00B0F0"/>
                            </a:solidFill>
                            <a:latin typeface="Cambria Math" panose="02040503050406030204" pitchFamily="18" charset="0"/>
                          </a:rPr>
                          <m:t>𝐻</m:t>
                        </m:r>
                      </m:e>
                      <m:sup>
                        <m:r>
                          <a:rPr lang="en-IN" i="1">
                            <a:solidFill>
                              <a:srgbClr val="00B0F0"/>
                            </a:solidFill>
                            <a:latin typeface="Cambria Math" panose="02040503050406030204" pitchFamily="18" charset="0"/>
                          </a:rPr>
                          <m:t>(</m:t>
                        </m:r>
                        <m:r>
                          <a:rPr lang="en-IN" i="1">
                            <a:solidFill>
                              <a:srgbClr val="00B0F0"/>
                            </a:solidFill>
                            <a:latin typeface="Cambria Math" panose="02040503050406030204" pitchFamily="18" charset="0"/>
                          </a:rPr>
                          <m:t>𝑙</m:t>
                        </m:r>
                        <m:r>
                          <a:rPr lang="en-IN" i="1">
                            <a:solidFill>
                              <a:srgbClr val="00B0F0"/>
                            </a:solidFill>
                            <a:latin typeface="Cambria Math" panose="02040503050406030204" pitchFamily="18" charset="0"/>
                          </a:rPr>
                          <m:t>)</m:t>
                        </m:r>
                      </m:sup>
                    </m:sSup>
                    <m:sSup>
                      <m:sSupPr>
                        <m:ctrlPr>
                          <a:rPr lang="en-IN" i="1">
                            <a:solidFill>
                              <a:srgbClr val="00B0F0"/>
                            </a:solidFill>
                            <a:latin typeface="Cambria Math" panose="02040503050406030204" pitchFamily="18" charset="0"/>
                          </a:rPr>
                        </m:ctrlPr>
                      </m:sSupPr>
                      <m:e>
                        <m:r>
                          <a:rPr lang="en-IN" i="1">
                            <a:solidFill>
                              <a:srgbClr val="00B0F0"/>
                            </a:solidFill>
                            <a:latin typeface="Cambria Math" panose="02040503050406030204" pitchFamily="18" charset="0"/>
                          </a:rPr>
                          <m:t>𝑊</m:t>
                        </m:r>
                      </m:e>
                      <m:sup>
                        <m:r>
                          <a:rPr lang="en-IN" i="1">
                            <a:solidFill>
                              <a:srgbClr val="00B0F0"/>
                            </a:solidFill>
                            <a:latin typeface="Cambria Math" panose="02040503050406030204" pitchFamily="18" charset="0"/>
                          </a:rPr>
                          <m:t>(</m:t>
                        </m:r>
                        <m:r>
                          <a:rPr lang="en-IN" i="1">
                            <a:solidFill>
                              <a:srgbClr val="00B0F0"/>
                            </a:solidFill>
                            <a:latin typeface="Cambria Math" panose="02040503050406030204" pitchFamily="18" charset="0"/>
                          </a:rPr>
                          <m:t>𝑙</m:t>
                        </m:r>
                        <m:r>
                          <a:rPr lang="en-IN" i="1">
                            <a:solidFill>
                              <a:srgbClr val="00B0F0"/>
                            </a:solidFill>
                            <a:latin typeface="Cambria Math" panose="02040503050406030204" pitchFamily="18" charset="0"/>
                          </a:rPr>
                          <m:t>)</m:t>
                        </m:r>
                      </m:sup>
                    </m:sSup>
                  </m:oMath>
                </a14:m>
                <a:r>
                  <a:rPr lang="en-IN" dirty="0"/>
                  <a:t>) </a:t>
                </a:r>
              </a:p>
              <a:p>
                <a:pPr marL="0" indent="0">
                  <a:buNone/>
                </a:pPr>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069587"/>
                <a:ext cx="8352928" cy="2143389"/>
              </a:xfrm>
              <a:blipFill>
                <a:blip r:embed="rId3"/>
                <a:stretch>
                  <a:fillRect l="-2263" t="-14489"/>
                </a:stretch>
              </a:blipFill>
              <a:ln>
                <a:noFill/>
              </a:ln>
            </p:spPr>
            <p:txBody>
              <a:bodyPr/>
              <a:lstStyle/>
              <a:p>
                <a:r>
                  <a:rPr lang="en-IN">
                    <a:noFill/>
                  </a:rPr>
                  <a:t> </a:t>
                </a:r>
              </a:p>
            </p:txBody>
          </p:sp>
        </mc:Fallback>
      </mc:AlternateContent>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95536" y="3429000"/>
                <a:ext cx="8352928" cy="1905910"/>
              </a:xfrm>
              <a:prstGeom prst="rect">
                <a:avLst/>
              </a:prstGeom>
              <a:ln>
                <a:noFill/>
              </a:ln>
            </p:spPr>
            <p:txBody>
              <a:bodyPr vert="horz" lIns="91440" tIns="45720" rIns="91440" bIns="45720" rtlCol="0" anchor="ctr">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𝐴</m:t>
                        </m:r>
                      </m:e>
                    </m:acc>
                    <m:r>
                      <a:rPr lang="en-IN" i="1">
                        <a:latin typeface="Cambria Math" panose="02040503050406030204" pitchFamily="18" charset="0"/>
                      </a:rPr>
                      <m:t>=</m:t>
                    </m:r>
                    <m:r>
                      <a:rPr lang="en-IN" i="1">
                        <a:latin typeface="Cambria Math" panose="02040503050406030204" pitchFamily="18" charset="0"/>
                      </a:rPr>
                      <m:t>𝐴</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𝑁</m:t>
                        </m:r>
                      </m:sub>
                    </m:sSub>
                  </m:oMath>
                </a14:m>
                <a:r>
                  <a:rPr lang="en-IN" dirty="0"/>
                  <a:t> is the adjacency matrix of the undirected graph G with added self-connections</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𝑁</m:t>
                        </m:r>
                      </m:sub>
                    </m:sSub>
                  </m:oMath>
                </a14:m>
                <a:r>
                  <a:rPr lang="en-IN" dirty="0"/>
                  <a:t> is the identity matrix</a:t>
                </a:r>
              </a:p>
              <a:p>
                <a14:m>
                  <m:oMath xmlns:m="http://schemas.openxmlformats.org/officeDocument/2006/math">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𝐷</m:t>
                            </m:r>
                          </m:e>
                        </m:acc>
                      </m:e>
                      <m:sub>
                        <m:r>
                          <a:rPr lang="en-IN" i="1">
                            <a:latin typeface="Cambria Math" panose="02040503050406030204" pitchFamily="18" charset="0"/>
                          </a:rPr>
                          <m:t>𝑖𝑖</m:t>
                        </m:r>
                      </m:sub>
                    </m:sSub>
                    <m:r>
                      <a:rPr lang="en-IN" i="1">
                        <a:latin typeface="Cambria Math" panose="02040503050406030204" pitchFamily="18" charset="0"/>
                      </a:rPr>
                      <m:t>=</m:t>
                    </m:r>
                    <m:nary>
                      <m:naryPr>
                        <m:chr m:val="∑"/>
                        <m:limLoc m:val="undOvr"/>
                        <m:supHide m:val="on"/>
                        <m:ctrlPr>
                          <a:rPr lang="en-IN" i="1">
                            <a:latin typeface="Cambria Math" panose="02040503050406030204" pitchFamily="18" charset="0"/>
                          </a:rPr>
                        </m:ctrlPr>
                      </m:naryPr>
                      <m:sub>
                        <m:r>
                          <a:rPr lang="en-IN" i="1">
                            <a:latin typeface="Cambria Math" panose="02040503050406030204" pitchFamily="18" charset="0"/>
                          </a:rPr>
                          <m:t>𝑗</m:t>
                        </m:r>
                      </m:sub>
                      <m:sup/>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𝐴</m:t>
                                </m:r>
                              </m:e>
                            </m:acc>
                          </m:e>
                          <m:sub>
                            <m:r>
                              <a:rPr lang="en-IN" i="1">
                                <a:latin typeface="Cambria Math" panose="02040503050406030204" pitchFamily="18" charset="0"/>
                              </a:rPr>
                              <m:t>𝑖𝑗</m:t>
                            </m:r>
                          </m:sub>
                        </m:sSub>
                      </m:e>
                    </m:nary>
                  </m:oMath>
                </a14:m>
                <a:r>
                  <a:rPr lang="en-IN" dirty="0"/>
                  <a:t>  and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sup>
                    </m:sSup>
                  </m:oMath>
                </a14:m>
                <a:r>
                  <a:rPr lang="en-IN" dirty="0"/>
                  <a:t> is a layer-specific trainable weight matrix</a:t>
                </a:r>
              </a:p>
              <a:p>
                <a14:m>
                  <m:oMath xmlns:m="http://schemas.openxmlformats.org/officeDocument/2006/math">
                    <m:r>
                      <a:rPr lang="en-IN" i="1">
                        <a:latin typeface="Cambria Math" panose="02040503050406030204" pitchFamily="18" charset="0"/>
                      </a:rPr>
                      <m:t>𝜎</m:t>
                    </m:r>
                    <m:r>
                      <a:rPr lang="en-IN" i="1">
                        <a:latin typeface="Cambria Math" panose="02040503050406030204" pitchFamily="18" charset="0"/>
                      </a:rPr>
                      <m:t>(.)</m:t>
                    </m:r>
                  </m:oMath>
                </a14:m>
                <a:r>
                  <a:rPr lang="en-IN" dirty="0"/>
                  <a:t> denotes an activation function</a:t>
                </a:r>
              </a:p>
              <a:p>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𝐻</m:t>
                        </m:r>
                      </m:e>
                      <m:sup>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𝑅</m:t>
                        </m:r>
                      </m:e>
                      <m:sup>
                        <m:r>
                          <a:rPr lang="en-IN" i="1">
                            <a:latin typeface="Cambria Math" panose="02040503050406030204" pitchFamily="18" charset="0"/>
                          </a:rPr>
                          <m:t>𝑁</m:t>
                        </m:r>
                        <m:r>
                          <a:rPr lang="en-IN" i="1">
                            <a:latin typeface="Cambria Math" panose="02040503050406030204" pitchFamily="18" charset="0"/>
                          </a:rPr>
                          <m:t>×</m:t>
                        </m:r>
                        <m:r>
                          <a:rPr lang="en-IN" i="1">
                            <a:latin typeface="Cambria Math" panose="02040503050406030204" pitchFamily="18" charset="0"/>
                          </a:rPr>
                          <m:t>𝐷</m:t>
                        </m:r>
                      </m:sup>
                    </m:sSup>
                  </m:oMath>
                </a14:m>
                <a:r>
                  <a:rPr lang="en-IN" dirty="0"/>
                  <a:t> is the matrix of activations in the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𝑙</m:t>
                        </m:r>
                      </m:e>
                      <m:sup>
                        <m:r>
                          <a:rPr lang="en-IN" i="1">
                            <a:latin typeface="Cambria Math" panose="02040503050406030204" pitchFamily="18" charset="0"/>
                          </a:rPr>
                          <m:t>𝑡h</m:t>
                        </m:r>
                      </m:sup>
                    </m:sSup>
                  </m:oMath>
                </a14:m>
                <a:r>
                  <a:rPr lang="en-IN" dirty="0"/>
                  <a:t> layer</a:t>
                </a:r>
              </a:p>
              <a:p>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𝐻</m:t>
                        </m:r>
                      </m:e>
                      <m:sup>
                        <m:r>
                          <a:rPr lang="en-IN" i="1">
                            <a:latin typeface="Cambria Math" panose="02040503050406030204" pitchFamily="18" charset="0"/>
                          </a:rPr>
                          <m:t>(0)</m:t>
                        </m:r>
                      </m:sup>
                    </m:sSup>
                    <m:r>
                      <a:rPr lang="en-IN" i="1">
                        <a:latin typeface="Cambria Math" panose="02040503050406030204" pitchFamily="18" charset="0"/>
                      </a:rPr>
                      <m:t>=</m:t>
                    </m:r>
                    <m:r>
                      <a:rPr lang="en-IN" i="1">
                        <a:latin typeface="Cambria Math" panose="02040503050406030204" pitchFamily="18" charset="0"/>
                      </a:rPr>
                      <m:t>𝑋</m:t>
                    </m:r>
                  </m:oMath>
                </a14:m>
                <a:endParaRPr lang="en-IN" dirty="0"/>
              </a:p>
              <a:p>
                <a:pPr marL="0" indent="0">
                  <a:buFont typeface="Arial" pitchFamily="34" charset="0"/>
                  <a:buNone/>
                </a:pPr>
                <a:r>
                  <a:rPr lang="en-US" sz="3600" dirty="0"/>
                  <a:t> </a:t>
                </a:r>
              </a:p>
            </p:txBody>
          </p:sp>
        </mc:Choice>
        <mc:Fallback xmlns="">
          <p:sp>
            <p:nvSpPr>
              <p:cNvPr id="9" name="Content Placeholder 2">
                <a:extLst>
                  <a:ext uri="{FF2B5EF4-FFF2-40B4-BE49-F238E27FC236}">
                    <a16:creationId xmlns:a16="http://schemas.microsoft.com/office/drawing/2014/main" id="{095CC0C7-5025-4F6D-8572-1650172ED8BC}"/>
                  </a:ext>
                </a:extLst>
              </p:cNvPr>
              <p:cNvSpPr txBox="1">
                <a:spLocks noRot="1" noChangeAspect="1" noMove="1" noResize="1" noEditPoints="1" noAdjustHandles="1" noChangeArrowheads="1" noChangeShapeType="1" noTextEdit="1"/>
              </p:cNvSpPr>
              <p:nvPr/>
            </p:nvSpPr>
            <p:spPr>
              <a:xfrm>
                <a:off x="395536" y="3429000"/>
                <a:ext cx="8352928" cy="1905910"/>
              </a:xfrm>
              <a:prstGeom prst="rect">
                <a:avLst/>
              </a:prstGeom>
              <a:blipFill>
                <a:blip r:embed="rId4"/>
                <a:stretch>
                  <a:fillRect l="-219" t="-32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53352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sz="2700" dirty="0">
                <a:solidFill>
                  <a:schemeClr val="accent1"/>
                </a:solidFill>
              </a:rPr>
              <a:t>derive Spectral 1</a:t>
            </a:r>
            <a:r>
              <a:rPr lang="en-IN" sz="2700" baseline="30000" dirty="0">
                <a:solidFill>
                  <a:schemeClr val="accent1"/>
                </a:solidFill>
              </a:rPr>
              <a:t>st</a:t>
            </a:r>
            <a:r>
              <a:rPr lang="en-IN" sz="2700" dirty="0">
                <a:solidFill>
                  <a:schemeClr val="accent1"/>
                </a:solidFill>
              </a:rPr>
              <a:t>order </a:t>
            </a:r>
            <a:r>
              <a:rPr lang="en-IN" sz="2700" dirty="0" err="1">
                <a:solidFill>
                  <a:schemeClr val="accent1"/>
                </a:solidFill>
              </a:rPr>
              <a:t>approx</a:t>
            </a:r>
            <a:r>
              <a:rPr lang="en-IN" sz="2700" dirty="0">
                <a:solidFill>
                  <a:schemeClr val="accent1"/>
                </a:solidFill>
              </a:rPr>
              <a:t> </a:t>
            </a:r>
            <a:endParaRPr lang="en-IN" dirty="0">
              <a:solidFill>
                <a:schemeClr val="accent1"/>
              </a:solidFill>
            </a:endParaRPr>
          </a:p>
        </p:txBody>
      </p:sp>
      <p:sp>
        <p:nvSpPr>
          <p:cNvPr id="3" name="Content Placeholder 2"/>
          <p:cNvSpPr>
            <a:spLocks noGrp="1"/>
          </p:cNvSpPr>
          <p:nvPr>
            <p:ph idx="1"/>
          </p:nvPr>
        </p:nvSpPr>
        <p:spPr>
          <a:xfrm>
            <a:off x="395536" y="1379074"/>
            <a:ext cx="8352928" cy="1905910"/>
          </a:xfrm>
          <a:ln>
            <a:noFill/>
          </a:ln>
        </p:spPr>
        <p:txBody>
          <a:bodyPr anchor="ctr">
            <a:normAutofit fontScale="85000" lnSpcReduction="20000"/>
          </a:bodyPr>
          <a:lstStyle/>
          <a:p>
            <a:r>
              <a:rPr lang="en-US" sz="3600" dirty="0"/>
              <a:t>Spectral graph convolution:</a:t>
            </a:r>
          </a:p>
          <a:p>
            <a:pPr lvl="1"/>
            <a:r>
              <a:rPr lang="en-US" sz="3200" dirty="0"/>
              <a:t>Fourier domain &amp; Laplacian graph</a:t>
            </a:r>
          </a:p>
          <a:p>
            <a:pPr marL="0" indent="0">
              <a:buNone/>
            </a:pPr>
            <a:endParaRPr lang="en-US" sz="3600" dirty="0"/>
          </a:p>
          <a:p>
            <a:pPr marL="0" indent="0">
              <a:buNone/>
            </a:pPr>
            <a:r>
              <a:rPr lang="en-US" sz="3600" dirty="0"/>
              <a:t> </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EEC40BF-6036-4D34-954D-285C17AF4273}"/>
                  </a:ext>
                </a:extLst>
              </p:cNvPr>
              <p:cNvSpPr/>
              <p:nvPr/>
            </p:nvSpPr>
            <p:spPr>
              <a:xfrm>
                <a:off x="611560" y="2274759"/>
                <a:ext cx="8064896" cy="4516621"/>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IN" sz="3200" i="1">
                            <a:latin typeface="Cambria Math" panose="02040503050406030204" pitchFamily="18" charset="0"/>
                            <a:ea typeface="Calibri" panose="020F0502020204030204" pitchFamily="34" charset="0"/>
                            <a:cs typeface="Times New Roman" panose="02020603050405020304" pitchFamily="18" charset="0"/>
                          </a:rPr>
                        </m:ctrlPr>
                      </m:sSubPr>
                      <m:e>
                        <m:r>
                          <a:rPr lang="en-IN" sz="3200" i="1">
                            <a:latin typeface="Cambria Math" panose="02040503050406030204" pitchFamily="18" charset="0"/>
                            <a:ea typeface="Calibri" panose="020F0502020204030204" pitchFamily="34" charset="0"/>
                            <a:cs typeface="Times New Roman" panose="02020603050405020304" pitchFamily="18" charset="0"/>
                          </a:rPr>
                          <m:t>𝑔</m:t>
                        </m:r>
                      </m:e>
                      <m:sub>
                        <m:r>
                          <a:rPr lang="en-IN" sz="3200" i="1">
                            <a:latin typeface="Cambria Math" panose="02040503050406030204" pitchFamily="18" charset="0"/>
                            <a:ea typeface="Calibri" panose="020F0502020204030204" pitchFamily="34" charset="0"/>
                            <a:cs typeface="Times New Roman" panose="02020603050405020304" pitchFamily="18" charset="0"/>
                          </a:rPr>
                          <m:t>𝜃</m:t>
                        </m:r>
                      </m:sub>
                    </m:sSub>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𝑑𝑖𝑎𝑔</m:t>
                    </m:r>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𝜃</m:t>
                    </m:r>
                    <m:r>
                      <a:rPr lang="en-IN" sz="3200" i="1">
                        <a:latin typeface="Cambria Math" panose="02040503050406030204" pitchFamily="18" charset="0"/>
                        <a:ea typeface="Calibri" panose="020F0502020204030204" pitchFamily="34" charset="0"/>
                        <a:cs typeface="Times New Roman" panose="02020603050405020304" pitchFamily="18" charset="0"/>
                      </a:rPr>
                      <m:t>)</m:t>
                    </m:r>
                  </m:oMath>
                </a14:m>
                <a:r>
                  <a:rPr lang="en-IN" sz="32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IN" sz="3200" i="1">
                        <a:latin typeface="Cambria Math" panose="02040503050406030204" pitchFamily="18" charset="0"/>
                        <a:ea typeface="Times New Roman" panose="02020603050405020304" pitchFamily="18" charset="0"/>
                        <a:cs typeface="Times New Roman" panose="02020603050405020304" pitchFamily="18" charset="0"/>
                      </a:rPr>
                      <m:t>𝜃</m:t>
                    </m:r>
                    <m:r>
                      <a:rPr lang="en-IN" sz="3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2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3200" i="1">
                            <a:latin typeface="Cambria Math" panose="02040503050406030204" pitchFamily="18" charset="0"/>
                            <a:ea typeface="Times New Roman" panose="02020603050405020304" pitchFamily="18" charset="0"/>
                            <a:cs typeface="Times New Roman" panose="02020603050405020304" pitchFamily="18" charset="0"/>
                          </a:rPr>
                          <m:t>𝑅</m:t>
                        </m:r>
                      </m:e>
                      <m:sup>
                        <m:r>
                          <a:rPr lang="en-IN" sz="3200" i="1">
                            <a:latin typeface="Cambria Math" panose="02040503050406030204" pitchFamily="18" charset="0"/>
                            <a:ea typeface="Times New Roman" panose="02020603050405020304" pitchFamily="18" charset="0"/>
                            <a:cs typeface="Times New Roman" panose="02020603050405020304" pitchFamily="18" charset="0"/>
                          </a:rPr>
                          <m:t>𝑁</m:t>
                        </m:r>
                      </m:sup>
                    </m:sSup>
                  </m:oMath>
                </a14:m>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left"/>
                    </m:oMathParaPr>
                    <m:oMath xmlns:m="http://schemas.openxmlformats.org/officeDocument/2006/math">
                      <m:sSub>
                        <m:sSubPr>
                          <m:ctrlPr>
                            <a:rPr lang="en-IN" sz="3200" i="1">
                              <a:latin typeface="Cambria Math" panose="02040503050406030204" pitchFamily="18" charset="0"/>
                              <a:ea typeface="Calibri" panose="020F0502020204030204" pitchFamily="34" charset="0"/>
                              <a:cs typeface="Times New Roman" panose="02020603050405020304" pitchFamily="18" charset="0"/>
                            </a:rPr>
                          </m:ctrlPr>
                        </m:sSubPr>
                        <m:e>
                          <m:r>
                            <a:rPr lang="en-IN" sz="3200" i="1">
                              <a:latin typeface="Cambria Math" panose="02040503050406030204" pitchFamily="18" charset="0"/>
                              <a:ea typeface="Calibri" panose="020F0502020204030204" pitchFamily="34" charset="0"/>
                              <a:cs typeface="Times New Roman" panose="02020603050405020304" pitchFamily="18" charset="0"/>
                            </a:rPr>
                            <m:t>𝑔</m:t>
                          </m:r>
                        </m:e>
                        <m:sub>
                          <m:r>
                            <a:rPr lang="en-IN" sz="3200" i="1">
                              <a:latin typeface="Cambria Math" panose="02040503050406030204" pitchFamily="18" charset="0"/>
                              <a:ea typeface="Calibri" panose="020F0502020204030204" pitchFamily="34" charset="0"/>
                              <a:cs typeface="Times New Roman" panose="02020603050405020304" pitchFamily="18" charset="0"/>
                            </a:rPr>
                            <m:t>𝜃</m:t>
                          </m:r>
                        </m:sub>
                      </m:sSub>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𝑥</m:t>
                      </m:r>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𝑈</m:t>
                      </m:r>
                      <m:sSub>
                        <m:sSubPr>
                          <m:ctrlPr>
                            <a:rPr lang="en-IN" sz="3200" i="1">
                              <a:latin typeface="Cambria Math" panose="02040503050406030204" pitchFamily="18" charset="0"/>
                              <a:ea typeface="Calibri" panose="020F0502020204030204" pitchFamily="34" charset="0"/>
                              <a:cs typeface="Times New Roman" panose="02020603050405020304" pitchFamily="18" charset="0"/>
                            </a:rPr>
                          </m:ctrlPr>
                        </m:sSubPr>
                        <m:e>
                          <m:r>
                            <a:rPr lang="en-IN" sz="3200" i="1">
                              <a:latin typeface="Cambria Math" panose="02040503050406030204" pitchFamily="18" charset="0"/>
                              <a:ea typeface="Calibri" panose="020F0502020204030204" pitchFamily="34" charset="0"/>
                              <a:cs typeface="Times New Roman" panose="02020603050405020304" pitchFamily="18" charset="0"/>
                            </a:rPr>
                            <m:t>𝑔</m:t>
                          </m:r>
                        </m:e>
                        <m:sub>
                          <m:r>
                            <a:rPr lang="en-IN" sz="3200" i="1">
                              <a:latin typeface="Cambria Math" panose="02040503050406030204" pitchFamily="18" charset="0"/>
                              <a:ea typeface="Calibri" panose="020F0502020204030204" pitchFamily="34" charset="0"/>
                              <a:cs typeface="Times New Roman" panose="02020603050405020304" pitchFamily="18" charset="0"/>
                            </a:rPr>
                            <m:t>𝜃</m:t>
                          </m:r>
                        </m:sub>
                      </m:sSub>
                      <m:sSup>
                        <m:sSupPr>
                          <m:ctrlPr>
                            <a:rPr lang="en-IN" sz="3200" i="1">
                              <a:latin typeface="Cambria Math" panose="02040503050406030204" pitchFamily="18" charset="0"/>
                              <a:ea typeface="Calibri" panose="020F0502020204030204" pitchFamily="34" charset="0"/>
                              <a:cs typeface="Times New Roman" panose="02020603050405020304" pitchFamily="18" charset="0"/>
                            </a:rPr>
                          </m:ctrlPr>
                        </m:sSupPr>
                        <m:e>
                          <m:r>
                            <a:rPr lang="en-IN" sz="3200" i="1">
                              <a:latin typeface="Cambria Math" panose="02040503050406030204" pitchFamily="18" charset="0"/>
                              <a:ea typeface="Calibri" panose="020F0502020204030204" pitchFamily="34" charset="0"/>
                              <a:cs typeface="Times New Roman" panose="02020603050405020304" pitchFamily="18" charset="0"/>
                            </a:rPr>
                            <m:t>𝑈</m:t>
                          </m:r>
                        </m:e>
                        <m:sup>
                          <m:r>
                            <a:rPr lang="en-IN" sz="3200" i="1">
                              <a:latin typeface="Cambria Math" panose="02040503050406030204" pitchFamily="18" charset="0"/>
                              <a:ea typeface="Calibri" panose="020F0502020204030204" pitchFamily="34" charset="0"/>
                              <a:cs typeface="Times New Roman" panose="02020603050405020304" pitchFamily="18" charset="0"/>
                            </a:rPr>
                            <m:t>𝑇</m:t>
                          </m:r>
                        </m:sup>
                      </m:sSup>
                      <m:r>
                        <a:rPr lang="en-IN" sz="3200" i="1">
                          <a:latin typeface="Cambria Math" panose="02040503050406030204" pitchFamily="18" charset="0"/>
                          <a:ea typeface="Calibri" panose="020F0502020204030204" pitchFamily="34" charset="0"/>
                          <a:cs typeface="Times New Roman" panose="02020603050405020304" pitchFamily="18" charset="0"/>
                        </a:rPr>
                        <m:t>𝑥</m:t>
                      </m:r>
                    </m:oMath>
                  </m:oMathPara>
                </a14:m>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left"/>
                    </m:oMathParaPr>
                    <m:oMath xmlns:m="http://schemas.openxmlformats.org/officeDocument/2006/math">
                      <m:r>
                        <a:rPr lang="en-IN" sz="3200" i="1">
                          <a:latin typeface="Cambria Math" panose="02040503050406030204" pitchFamily="18" charset="0"/>
                          <a:ea typeface="Calibri" panose="020F0502020204030204" pitchFamily="34" charset="0"/>
                          <a:cs typeface="Times New Roman" panose="02020603050405020304" pitchFamily="18" charset="0"/>
                        </a:rPr>
                        <m:t>𝐿</m:t>
                      </m:r>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𝐷</m:t>
                      </m:r>
                      <m:r>
                        <a:rPr lang="en-IN" sz="3200" i="1">
                          <a:latin typeface="Cambria Math" panose="02040503050406030204" pitchFamily="18" charset="0"/>
                          <a:ea typeface="Calibri" panose="020F0502020204030204" pitchFamily="34" charset="0"/>
                          <a:cs typeface="Times New Roman" panose="02020603050405020304" pitchFamily="18" charset="0"/>
                        </a:rPr>
                        <m:t>−</m:t>
                      </m:r>
                      <m:r>
                        <a:rPr lang="en-IN" sz="3200" i="1">
                          <a:latin typeface="Cambria Math" panose="02040503050406030204" pitchFamily="18" charset="0"/>
                          <a:ea typeface="Calibri" panose="020F0502020204030204" pitchFamily="34" charset="0"/>
                          <a:cs typeface="Times New Roman" panose="02020603050405020304" pitchFamily="18" charset="0"/>
                        </a:rPr>
                        <m:t>𝐴</m:t>
                      </m:r>
                    </m:oMath>
                  </m:oMathPara>
                </a14:m>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rPr>
                        <m:t>𝐿</m:t>
                      </m:r>
                      <m:r>
                        <a:rPr lang="en-IN" sz="2400" i="1">
                          <a:latin typeface="Cambria Math" panose="02040503050406030204" pitchFamily="18" charset="0"/>
                        </a:rPr>
                        <m:t>=</m:t>
                      </m:r>
                      <m:r>
                        <a:rPr lang="en-IN" sz="2400" i="1">
                          <a:latin typeface="Cambria Math" panose="02040503050406030204" pitchFamily="18" charset="0"/>
                        </a:rPr>
                        <m:t>𝐼</m:t>
                      </m:r>
                      <m:r>
                        <a:rPr lang="en-IN" sz="2400" i="1">
                          <a:latin typeface="Cambria Math" panose="02040503050406030204" pitchFamily="18" charset="0"/>
                        </a:rPr>
                        <m:t>−</m:t>
                      </m:r>
                      <m:sSup>
                        <m:sSupPr>
                          <m:ctrlPr>
                            <a:rPr lang="en-IN" sz="2400" i="1">
                              <a:latin typeface="Cambria Math" panose="02040503050406030204" pitchFamily="18" charset="0"/>
                            </a:rPr>
                          </m:ctrlPr>
                        </m:sSupPr>
                        <m:e>
                          <m:r>
                            <a:rPr lang="en-IN" sz="2400" i="1">
                              <a:latin typeface="Cambria Math" panose="02040503050406030204" pitchFamily="18" charset="0"/>
                            </a:rPr>
                            <m:t>𝐷</m:t>
                          </m:r>
                        </m:e>
                        <m:sup>
                          <m:r>
                            <a:rPr lang="en-IN" sz="2400" i="1">
                              <a:latin typeface="Cambria Math" panose="02040503050406030204" pitchFamily="18" charset="0"/>
                            </a:rPr>
                            <m:t>−1/2</m:t>
                          </m:r>
                        </m:sup>
                      </m:sSup>
                      <m:r>
                        <a:rPr lang="en-IN" sz="2400" i="1">
                          <a:latin typeface="Cambria Math" panose="02040503050406030204" pitchFamily="18" charset="0"/>
                        </a:rPr>
                        <m:t>𝐴</m:t>
                      </m:r>
                      <m:sSup>
                        <m:sSupPr>
                          <m:ctrlPr>
                            <a:rPr lang="en-IN" sz="2400" i="1">
                              <a:latin typeface="Cambria Math" panose="02040503050406030204" pitchFamily="18" charset="0"/>
                            </a:rPr>
                          </m:ctrlPr>
                        </m:sSupPr>
                        <m:e>
                          <m:r>
                            <a:rPr lang="en-IN" sz="2400" i="1">
                              <a:latin typeface="Cambria Math" panose="02040503050406030204" pitchFamily="18" charset="0"/>
                            </a:rPr>
                            <m:t>𝐷</m:t>
                          </m:r>
                        </m:e>
                        <m:sup>
                          <m:r>
                            <a:rPr lang="en-IN" sz="2400" i="1">
                              <a:latin typeface="Cambria Math" panose="02040503050406030204" pitchFamily="18" charset="0"/>
                            </a:rPr>
                            <m:t>−1/2</m:t>
                          </m:r>
                        </m:sup>
                      </m:sSup>
                      <m:r>
                        <a:rPr lang="en-IN" sz="2400" i="1">
                          <a:latin typeface="Cambria Math" panose="02040503050406030204" pitchFamily="18" charset="0"/>
                        </a:rPr>
                        <m:t>=</m:t>
                      </m:r>
                      <m:r>
                        <a:rPr lang="en-IN" sz="2400" i="1">
                          <a:latin typeface="Cambria Math" panose="02040503050406030204" pitchFamily="18" charset="0"/>
                        </a:rPr>
                        <m:t>𝑈</m:t>
                      </m:r>
                      <m:r>
                        <m:rPr>
                          <m:sty m:val="p"/>
                        </m:rPr>
                        <a:rPr lang="en-IN" sz="2400">
                          <a:latin typeface="Cambria Math" panose="02040503050406030204" pitchFamily="18" charset="0"/>
                        </a:rPr>
                        <m:t>Λ</m:t>
                      </m:r>
                      <m:sSup>
                        <m:sSupPr>
                          <m:ctrlPr>
                            <a:rPr lang="en-IN" sz="2400" i="1">
                              <a:latin typeface="Cambria Math" panose="02040503050406030204" pitchFamily="18" charset="0"/>
                            </a:rPr>
                          </m:ctrlPr>
                        </m:sSupPr>
                        <m:e>
                          <m:r>
                            <a:rPr lang="en-IN" sz="2400" i="1">
                              <a:latin typeface="Cambria Math" panose="02040503050406030204" pitchFamily="18" charset="0"/>
                            </a:rPr>
                            <m:t>𝑈</m:t>
                          </m:r>
                        </m:e>
                        <m:sup>
                          <m:r>
                            <a:rPr lang="en-IN" sz="2400" i="1">
                              <a:latin typeface="Cambria Math" panose="02040503050406030204" pitchFamily="18" charset="0"/>
                            </a:rPr>
                            <m:t>𝑇</m:t>
                          </m:r>
                        </m:sup>
                      </m:sSup>
                    </m:oMath>
                  </m:oMathPara>
                </a14:m>
                <a:endParaRPr lang="en-US" sz="2400" i="1" dirty="0">
                  <a:latin typeface="Cambria Math" panose="020405030504060302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Wingdings" panose="05000000000000000000" pitchFamily="2" charset="2"/>
                  <a:buChar char="à"/>
                </a:pP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𝐿</m:t>
                    </m:r>
                  </m:oMath>
                </a14:m>
                <a:r>
                  <a:rPr lang="en-IN" dirty="0">
                    <a:latin typeface="Calibri" panose="020F0502020204030204" pitchFamily="34" charset="0"/>
                    <a:ea typeface="Times New Roman" panose="02020603050405020304" pitchFamily="18" charset="0"/>
                    <a:cs typeface="Times New Roman" panose="02020603050405020304" pitchFamily="18" charset="0"/>
                  </a:rPr>
                  <a:t> is the matrix of eigenvectors of the normalized graph Laplacian</a:t>
                </a:r>
              </a:p>
              <a:p>
                <a:pPr marL="285750" indent="-285750">
                  <a:lnSpc>
                    <a:spcPct val="115000"/>
                  </a:lnSpc>
                  <a:spcAft>
                    <a:spcPts val="1000"/>
                  </a:spcAft>
                  <a:buFont typeface="Wingdings" panose="05000000000000000000" pitchFamily="2" charset="2"/>
                  <a:buChar char="à"/>
                </a:pPr>
                <a:r>
                  <a:rPr lang="en-IN" dirty="0"/>
                  <a:t>with a diagonal matrix of its eigenvalues </a:t>
                </a:r>
                <a14:m>
                  <m:oMath xmlns:m="http://schemas.openxmlformats.org/officeDocument/2006/math">
                    <m:r>
                      <m:rPr>
                        <m:sty m:val="p"/>
                      </m:rPr>
                      <a:rPr lang="en-IN">
                        <a:latin typeface="Cambria Math" panose="02040503050406030204" pitchFamily="18" charset="0"/>
                      </a:rPr>
                      <m:t>Λ</m:t>
                    </m:r>
                  </m:oMath>
                </a14:m>
                <a:r>
                  <a:rPr lang="en-IN" dirty="0"/>
                  <a:t> and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𝑈</m:t>
                        </m:r>
                      </m:e>
                      <m:sup>
                        <m:r>
                          <a:rPr lang="en-IN" i="1">
                            <a:latin typeface="Cambria Math" panose="02040503050406030204" pitchFamily="18" charset="0"/>
                          </a:rPr>
                          <m:t>𝑇</m:t>
                        </m:r>
                      </m:sup>
                    </m:sSup>
                    <m:r>
                      <a:rPr lang="en-IN" i="1">
                        <a:latin typeface="Cambria Math" panose="02040503050406030204" pitchFamily="18" charset="0"/>
                      </a:rPr>
                      <m:t>𝑥</m:t>
                    </m:r>
                  </m:oMath>
                </a14:m>
                <a:r>
                  <a:rPr lang="en-IN" dirty="0"/>
                  <a:t> being the graph Fourier transform of </a:t>
                </a:r>
                <a14:m>
                  <m:oMath xmlns:m="http://schemas.openxmlformats.org/officeDocument/2006/math">
                    <m:r>
                      <a:rPr lang="en-IN" i="1">
                        <a:latin typeface="Cambria Math" panose="02040503050406030204" pitchFamily="18" charset="0"/>
                      </a:rPr>
                      <m:t>𝑥</m:t>
                    </m:r>
                  </m:oMath>
                </a14:m>
                <a:r>
                  <a:rPr lang="en-IN" dirty="0"/>
                  <a:t>. </a:t>
                </a:r>
              </a:p>
              <a:p>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𝑔</m:t>
                        </m:r>
                      </m:e>
                      <m:sub>
                        <m:r>
                          <a:rPr lang="en-IN" i="1">
                            <a:latin typeface="Cambria Math" panose="02040503050406030204" pitchFamily="18" charset="0"/>
                          </a:rPr>
                          <m:t>𝜃</m:t>
                        </m:r>
                      </m:sub>
                    </m:sSub>
                  </m:oMath>
                </a14:m>
                <a:r>
                  <a:rPr lang="en-IN" dirty="0"/>
                  <a:t> is a function of the eigenvalues of </a:t>
                </a:r>
                <a14:m>
                  <m:oMath xmlns:m="http://schemas.openxmlformats.org/officeDocument/2006/math">
                    <m:r>
                      <a:rPr lang="en-IN" i="1">
                        <a:latin typeface="Cambria Math" panose="02040503050406030204" pitchFamily="18" charset="0"/>
                      </a:rPr>
                      <m:t>𝐿</m:t>
                    </m:r>
                  </m:oMath>
                </a14:m>
                <a:r>
                  <a:rPr lang="en-IN" dirty="0"/>
                  <a:t>, i.e.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𝑔</m:t>
                        </m:r>
                      </m:e>
                      <m:sub>
                        <m:r>
                          <a:rPr lang="en-IN" i="1">
                            <a:latin typeface="Cambria Math" panose="02040503050406030204" pitchFamily="18" charset="0"/>
                          </a:rPr>
                          <m:t>𝜃</m:t>
                        </m:r>
                      </m:sub>
                    </m:sSub>
                    <m:r>
                      <a:rPr lang="en-IN" i="1">
                        <a:latin typeface="Cambria Math" panose="02040503050406030204" pitchFamily="18" charset="0"/>
                      </a:rPr>
                      <m:t>(</m:t>
                    </m:r>
                    <m:r>
                      <m:rPr>
                        <m:sty m:val="p"/>
                      </m:rPr>
                      <a:rPr lang="en-IN">
                        <a:latin typeface="Cambria Math" panose="02040503050406030204" pitchFamily="18" charset="0"/>
                      </a:rPr>
                      <m:t>Λ</m:t>
                    </m:r>
                    <m:r>
                      <a:rPr lang="en-IN" i="1">
                        <a:latin typeface="Cambria Math" panose="02040503050406030204" pitchFamily="18" charset="0"/>
                      </a:rPr>
                      <m:t>)</m:t>
                    </m:r>
                  </m:oMath>
                </a14:m>
                <a:r>
                  <a:rPr lang="en-IN" dirty="0">
                    <a:latin typeface="Calibri" panose="020F0502020204030204" pitchFamily="34" charset="0"/>
                    <a:ea typeface="Times New Roman" panose="02020603050405020304" pitchFamily="18" charset="0"/>
                    <a:cs typeface="Times New Roman" panose="02020603050405020304" pitchFamily="18" charset="0"/>
                  </a:rPr>
                  <a:t> </a:t>
                </a:r>
                <a:br>
                  <a:rPr lang="en-IN" dirty="0">
                    <a:latin typeface="Cambria Math" panose="02040503050406030204" pitchFamily="18" charset="0"/>
                    <a:ea typeface="Calibri" panose="020F0502020204030204" pitchFamily="34" charset="0"/>
                    <a:cs typeface="Times New Roman" panose="02020603050405020304" pitchFamily="18" charset="0"/>
                  </a:rPr>
                </a:br>
                <a:endParaRPr lang="en-IN"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2EEC40BF-6036-4D34-954D-285C17AF4273}"/>
                  </a:ext>
                </a:extLst>
              </p:cNvPr>
              <p:cNvSpPr>
                <a:spLocks noRot="1" noChangeAspect="1" noMove="1" noResize="1" noEditPoints="1" noAdjustHandles="1" noChangeArrowheads="1" noChangeShapeType="1" noTextEdit="1"/>
              </p:cNvSpPr>
              <p:nvPr/>
            </p:nvSpPr>
            <p:spPr>
              <a:xfrm>
                <a:off x="611560" y="2274759"/>
                <a:ext cx="8064896" cy="4516621"/>
              </a:xfrm>
              <a:prstGeom prst="rect">
                <a:avLst/>
              </a:prstGeom>
              <a:blipFill>
                <a:blip r:embed="rId3"/>
                <a:stretch>
                  <a:fillRect l="-454"/>
                </a:stretch>
              </a:blipFill>
            </p:spPr>
            <p:txBody>
              <a:bodyPr/>
              <a:lstStyle/>
              <a:p>
                <a:r>
                  <a:rPr lang="en-IN">
                    <a:noFill/>
                  </a:rPr>
                  <a:t> </a:t>
                </a:r>
              </a:p>
            </p:txBody>
          </p:sp>
        </mc:Fallback>
      </mc:AlternateContent>
    </p:spTree>
    <p:extLst>
      <p:ext uri="{BB962C8B-B14F-4D97-AF65-F5344CB8AC3E}">
        <p14:creationId xmlns:p14="http://schemas.microsoft.com/office/powerpoint/2010/main" val="963581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sz="2700" dirty="0">
                <a:solidFill>
                  <a:schemeClr val="accent1"/>
                </a:solidFill>
              </a:rPr>
              <a:t>derive Spectral 1</a:t>
            </a:r>
            <a:r>
              <a:rPr lang="en-IN" sz="2700" baseline="30000" dirty="0">
                <a:solidFill>
                  <a:schemeClr val="accent1"/>
                </a:solidFill>
              </a:rPr>
              <a:t>st</a:t>
            </a:r>
            <a:r>
              <a:rPr lang="en-IN" sz="2700" dirty="0">
                <a:solidFill>
                  <a:schemeClr val="accent1"/>
                </a:solidFill>
              </a:rPr>
              <a:t>order </a:t>
            </a:r>
            <a:r>
              <a:rPr lang="en-IN" sz="2700" dirty="0" err="1">
                <a:solidFill>
                  <a:schemeClr val="accent1"/>
                </a:solidFill>
              </a:rPr>
              <a:t>approx</a:t>
            </a:r>
            <a:r>
              <a:rPr lang="en-IN" sz="2700" dirty="0">
                <a:solidFill>
                  <a:schemeClr val="accent1"/>
                </a:solidFill>
              </a:rPr>
              <a:t> </a:t>
            </a:r>
            <a:endParaRPr lang="en-IN" dirty="0">
              <a:solidFill>
                <a:schemeClr val="accent1"/>
              </a:solidFill>
            </a:endParaRP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95536" y="1340768"/>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3600" dirty="0"/>
              <a:t>Expressed using </a:t>
            </a:r>
            <a:r>
              <a:rPr lang="en-IN" sz="3600" dirty="0">
                <a:hlinkClick r:id="rId3" action="ppaction://hlinksldjump"/>
              </a:rPr>
              <a:t>Chebyshev polynomials </a:t>
            </a:r>
            <a:r>
              <a:rPr lang="en-IN" sz="3600" dirty="0"/>
              <a:t>of eigenvalues in spectral domain</a:t>
            </a:r>
          </a:p>
        </p:txBody>
      </p:sp>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p:pic>
        <p:nvPicPr>
          <p:cNvPr id="7" name="Picture 4">
            <a:extLst>
              <a:ext uri="{FF2B5EF4-FFF2-40B4-BE49-F238E27FC236}">
                <a16:creationId xmlns:a16="http://schemas.microsoft.com/office/drawing/2014/main" id="{25B75F0C-3E21-4B55-9D04-9E2ACB5FB28D}"/>
              </a:ext>
            </a:extLst>
          </p:cNvPr>
          <p:cNvPicPr>
            <a:picLocks noChangeAspect="1" noChangeArrowheads="1"/>
          </p:cNvPicPr>
          <p:nvPr/>
        </p:nvPicPr>
        <p:blipFill>
          <a:blip r:embed="rId4"/>
          <a:srcRect/>
          <a:stretch>
            <a:fillRect/>
          </a:stretch>
        </p:blipFill>
        <p:spPr bwMode="auto">
          <a:xfrm>
            <a:off x="7028259" y="1153567"/>
            <a:ext cx="2000250" cy="5143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89C08A25-F95C-4AEC-AF60-276090B2FCBB}"/>
              </a:ext>
            </a:extLst>
          </p:cNvPr>
          <p:cNvPicPr>
            <a:picLocks noChangeAspect="1" noChangeArrowheads="1"/>
          </p:cNvPicPr>
          <p:nvPr/>
        </p:nvPicPr>
        <p:blipFill>
          <a:blip r:embed="rId5"/>
          <a:srcRect/>
          <a:stretch>
            <a:fillRect/>
          </a:stretch>
        </p:blipFill>
        <p:spPr bwMode="auto">
          <a:xfrm>
            <a:off x="928662" y="2996952"/>
            <a:ext cx="2923258" cy="1009650"/>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E27DD02-83D2-43DE-BDBF-17A1087402B1}"/>
                  </a:ext>
                </a:extLst>
              </p:cNvPr>
              <p:cNvSpPr/>
              <p:nvPr/>
            </p:nvSpPr>
            <p:spPr>
              <a:xfrm>
                <a:off x="323528" y="4560765"/>
                <a:ext cx="8784976" cy="1891352"/>
              </a:xfrm>
              <a:prstGeom prst="rect">
                <a:avLst/>
              </a:prstGeom>
            </p:spPr>
            <p:txBody>
              <a:bodyPr wrap="square">
                <a:spAutoFit/>
              </a:bodyPr>
              <a:lstStyle/>
              <a:p>
                <a:pPr>
                  <a:lnSpc>
                    <a:spcPct val="115000"/>
                  </a:lnSpc>
                  <a:spcAft>
                    <a:spcPts val="1000"/>
                  </a:spcAft>
                </a:pPr>
                <a:r>
                  <a:rPr lang="en-IN" dirty="0">
                    <a:latin typeface="Calibri" panose="020F0502020204030204" pitchFamily="34" charset="0"/>
                    <a:ea typeface="Times New Roman" panose="02020603050405020304" pitchFamily="18" charset="0"/>
                    <a:cs typeface="Times New Roman" panose="02020603050405020304" pitchFamily="18" charset="0"/>
                  </a:rPr>
                  <a:t>With a rescaled  </a:t>
                </a:r>
                <a14:m>
                  <m:oMath xmlns:m="http://schemas.openxmlformats.org/officeDocument/2006/math">
                    <m:acc>
                      <m:accPr>
                        <m:chr m:val="̃"/>
                        <m:ctrlPr>
                          <a:rPr lang="en-IN" sz="1400" i="1">
                            <a:effectLst/>
                            <a:latin typeface="Cambria Math" panose="02040503050406030204" pitchFamily="18" charset="0"/>
                            <a:ea typeface="Calibri" panose="020F0502020204030204" pitchFamily="34" charset="0"/>
                            <a:cs typeface="NimbusRomNo9L-Regu"/>
                          </a:rPr>
                        </m:ctrlPr>
                      </m:accPr>
                      <m:e>
                        <m:r>
                          <m:rPr>
                            <m:sty m:val="p"/>
                          </m:rPr>
                          <a:rPr lang="en-IN" sz="1400">
                            <a:effectLst/>
                            <a:latin typeface="Cambria Math" panose="02040503050406030204" pitchFamily="18" charset="0"/>
                            <a:ea typeface="Calibri" panose="020F0502020204030204" pitchFamily="34" charset="0"/>
                            <a:cs typeface="NimbusRomNo9L-Regu"/>
                          </a:rPr>
                          <m:t>Λ</m:t>
                        </m:r>
                      </m:e>
                    </m:acc>
                    <m:r>
                      <a:rPr lang="en-IN" i="1">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2</m:t>
                        </m:r>
                      </m:num>
                      <m:den>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𝜆</m:t>
                            </m:r>
                          </m:e>
                          <m:sub>
                            <m:r>
                              <a:rPr lang="en-IN" i="1">
                                <a:latin typeface="Cambria Math" panose="02040503050406030204" pitchFamily="18" charset="0"/>
                                <a:ea typeface="Times New Roman" panose="02020603050405020304" pitchFamily="18" charset="0"/>
                                <a:cs typeface="Times New Roman" panose="02020603050405020304" pitchFamily="18" charset="0"/>
                              </a:rPr>
                              <m:t>𝑚𝑎𝑥</m:t>
                            </m:r>
                          </m:sub>
                        </m:sSub>
                      </m:den>
                    </m:f>
                    <m:r>
                      <m:rPr>
                        <m:sty m:val="p"/>
                      </m:rPr>
                      <a:rPr lang="en-IN">
                        <a:latin typeface="Cambria Math" panose="02040503050406030204" pitchFamily="18" charset="0"/>
                        <a:ea typeface="Times New Roman" panose="02020603050405020304" pitchFamily="18" charset="0"/>
                        <a:cs typeface="Times New Roman" panose="02020603050405020304" pitchFamily="18" charset="0"/>
                      </a:rPr>
                      <m:t>Λ</m:t>
                    </m:r>
                    <m:r>
                      <a:rPr lang="en-IN"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𝐼</m:t>
                        </m:r>
                      </m:e>
                      <m:sub>
                        <m:r>
                          <a:rPr lang="en-IN" i="1">
                            <a:latin typeface="Cambria Math" panose="02040503050406030204" pitchFamily="18" charset="0"/>
                            <a:ea typeface="Times New Roman" panose="02020603050405020304" pitchFamily="18" charset="0"/>
                            <a:cs typeface="Times New Roman" panose="02020603050405020304" pitchFamily="18" charset="0"/>
                          </a:rPr>
                          <m:t>𝑁</m:t>
                        </m:r>
                      </m:sub>
                    </m:sSub>
                  </m:oMath>
                </a14:m>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𝜆</m:t>
                        </m:r>
                      </m:e>
                      <m:sub>
                        <m:r>
                          <a:rPr lang="en-IN" i="1">
                            <a:latin typeface="Cambria Math" panose="02040503050406030204" pitchFamily="18" charset="0"/>
                            <a:ea typeface="Times New Roman" panose="02020603050405020304" pitchFamily="18" charset="0"/>
                            <a:cs typeface="Times New Roman" panose="02020603050405020304" pitchFamily="18" charset="0"/>
                          </a:rPr>
                          <m:t>𝑚𝑎𝑥</m:t>
                        </m:r>
                      </m:sub>
                    </m:sSub>
                  </m:oMath>
                </a14:m>
                <a:r>
                  <a:rPr lang="en-IN" dirty="0">
                    <a:latin typeface="Calibri" panose="020F0502020204030204" pitchFamily="34" charset="0"/>
                    <a:ea typeface="Times New Roman" panose="02020603050405020304" pitchFamily="18" charset="0"/>
                    <a:cs typeface="Times New Roman" panose="02020603050405020304" pitchFamily="18" charset="0"/>
                  </a:rPr>
                  <a:t> denotes largest eigen value of </a:t>
                </a: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𝐿</m:t>
                    </m:r>
                    <m:r>
                      <a:rPr lang="en-US" b="0" i="0" smtClean="0">
                        <a:latin typeface="Cambria Math" panose="02040503050406030204" pitchFamily="18" charset="0"/>
                        <a:ea typeface="Times New Roman" panose="02020603050405020304" pitchFamily="18" charset="0"/>
                        <a:cs typeface="Times New Roman" panose="02020603050405020304" pitchFamily="18" charset="0"/>
                      </a:rPr>
                      <m:t>.  </m:t>
                    </m:r>
                    <m:r>
                      <a:rPr lang="en-IN" i="1">
                        <a:latin typeface="Cambria Math" panose="02040503050406030204" pitchFamily="18" charset="0"/>
                        <a:ea typeface="Times New Roman" panose="02020603050405020304" pitchFamily="18" charset="0"/>
                        <a:cs typeface="Times New Roman" panose="02020603050405020304" pitchFamily="18" charset="0"/>
                      </a:rPr>
                      <m:t>𝜃</m:t>
                    </m:r>
                    <m:r>
                      <a:rPr lang="en-IN" i="1">
                        <a:latin typeface="Cambria Math" panose="02040503050406030204" pitchFamily="18" charset="0"/>
                        <a:ea typeface="Times New Roman" panose="02020603050405020304" pitchFamily="18"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𝜖</m:t>
                    </m:r>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a:latin typeface="Cambria Math" panose="02040503050406030204" pitchFamily="18" charset="0"/>
                            <a:ea typeface="Times New Roman" panose="02020603050405020304" pitchFamily="18" charset="0"/>
                            <a:cs typeface="Times New Roman" panose="02020603050405020304" pitchFamily="18" charset="0"/>
                          </a:rPr>
                          <m:t>𝐾</m:t>
                        </m:r>
                      </m:sup>
                    </m:sSup>
                  </m:oMath>
                </a14:m>
                <a:r>
                  <a:rPr lang="en-IN" dirty="0">
                    <a:latin typeface="Calibri" panose="020F0502020204030204" pitchFamily="34" charset="0"/>
                    <a:ea typeface="Times New Roman" panose="02020603050405020304" pitchFamily="18" charset="0"/>
                    <a:cs typeface="Times New Roman" panose="02020603050405020304" pitchFamily="18" charset="0"/>
                  </a:rPr>
                  <a:t> is now a vector of Chebyshev coefficients.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IN" dirty="0">
                    <a:effectLst/>
                    <a:ea typeface="Calibri" panose="020F0502020204030204" pitchFamily="34" charset="0"/>
                    <a:cs typeface="NimbusRomNo9L-Regu"/>
                  </a:rPr>
                  <a:t>The Chebyshev polynomials are recursively defined as:</a:t>
                </a:r>
                <a:endParaRPr lang="en-IN" sz="2400" dirty="0">
                  <a:ea typeface="Calibri" panose="020F0502020204030204" pitchFamily="34" charset="0"/>
                  <a:cs typeface="Times New Roman" panose="02020603050405020304" pitchFamily="18" charset="0"/>
                </a:endParaRPr>
              </a:p>
              <a:p>
                <a:pPr>
                  <a:lnSpc>
                    <a:spcPct val="115000"/>
                  </a:lnSpc>
                  <a:spcAft>
                    <a:spcPts val="0"/>
                  </a:spcAft>
                </a:pPr>
                <a:r>
                  <a:rPr lang="en-IN" sz="1400" dirty="0">
                    <a:effectLst/>
                    <a:latin typeface="NimbusRomNo9L-Regu"/>
                    <a:ea typeface="Calibri" panose="020F0502020204030204" pitchFamily="34" charset="0"/>
                    <a:cs typeface="NimbusRomNo9L-Regu"/>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14:m>
                  <m:oMath xmlns:m="http://schemas.openxmlformats.org/officeDocument/2006/math">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𝑇</m:t>
                        </m:r>
                      </m:e>
                      <m:sub>
                        <m:r>
                          <a:rPr lang="en-IN" sz="1400" i="1">
                            <a:effectLst/>
                            <a:latin typeface="Cambria Math" panose="02040503050406030204" pitchFamily="18" charset="0"/>
                            <a:ea typeface="Calibri" panose="020F0502020204030204" pitchFamily="34" charset="0"/>
                            <a:cs typeface="NimbusRomNo9L-Regu"/>
                          </a:rPr>
                          <m:t>𝑘</m:t>
                        </m:r>
                      </m:sub>
                    </m:sSub>
                    <m:d>
                      <m:dPr>
                        <m:ctrlPr>
                          <a:rPr lang="en-IN" sz="1400" i="1">
                            <a:effectLst/>
                            <a:latin typeface="Cambria Math" panose="02040503050406030204" pitchFamily="18" charset="0"/>
                            <a:ea typeface="Calibri" panose="020F0502020204030204" pitchFamily="34" charset="0"/>
                            <a:cs typeface="NimbusRomNo9L-Regu"/>
                          </a:rPr>
                        </m:ctrlPr>
                      </m:dPr>
                      <m:e>
                        <m:r>
                          <a:rPr lang="en-IN" sz="1400" i="1">
                            <a:effectLst/>
                            <a:latin typeface="Cambria Math" panose="02040503050406030204" pitchFamily="18" charset="0"/>
                            <a:ea typeface="Calibri" panose="020F0502020204030204" pitchFamily="34" charset="0"/>
                            <a:cs typeface="NimbusRomNo9L-Regu"/>
                          </a:rPr>
                          <m:t>𝑥</m:t>
                        </m:r>
                      </m:e>
                    </m:d>
                    <m:r>
                      <a:rPr lang="en-IN" sz="1400" i="1">
                        <a:effectLst/>
                        <a:latin typeface="Cambria Math" panose="02040503050406030204" pitchFamily="18" charset="0"/>
                        <a:ea typeface="Calibri" panose="020F0502020204030204" pitchFamily="34" charset="0"/>
                        <a:cs typeface="NimbusRomNo9L-Regu"/>
                      </a:rPr>
                      <m:t>=2</m:t>
                    </m:r>
                    <m:r>
                      <a:rPr lang="en-IN" sz="1400" i="1">
                        <a:effectLst/>
                        <a:latin typeface="Cambria Math" panose="02040503050406030204" pitchFamily="18" charset="0"/>
                        <a:ea typeface="Calibri" panose="020F0502020204030204" pitchFamily="34" charset="0"/>
                        <a:cs typeface="NimbusRomNo9L-Regu"/>
                      </a:rPr>
                      <m:t>𝑥</m:t>
                    </m:r>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𝑇</m:t>
                        </m:r>
                      </m:e>
                      <m:sub>
                        <m:r>
                          <a:rPr lang="en-IN" sz="1400" i="1">
                            <a:effectLst/>
                            <a:latin typeface="Cambria Math" panose="02040503050406030204" pitchFamily="18" charset="0"/>
                            <a:ea typeface="Calibri" panose="020F0502020204030204" pitchFamily="34" charset="0"/>
                            <a:cs typeface="NimbusRomNo9L-Regu"/>
                          </a:rPr>
                          <m:t>𝑘</m:t>
                        </m:r>
                        <m:r>
                          <a:rPr lang="en-IN" sz="1400" i="1">
                            <a:effectLst/>
                            <a:latin typeface="Cambria Math" panose="02040503050406030204" pitchFamily="18" charset="0"/>
                            <a:ea typeface="Calibri" panose="020F0502020204030204" pitchFamily="34" charset="0"/>
                            <a:cs typeface="NimbusRomNo9L-Regu"/>
                          </a:rPr>
                          <m:t>−1</m:t>
                        </m:r>
                      </m:sub>
                    </m:sSub>
                    <m:d>
                      <m:dPr>
                        <m:ctrlPr>
                          <a:rPr lang="en-IN" sz="1400" i="1">
                            <a:effectLst/>
                            <a:latin typeface="Cambria Math" panose="02040503050406030204" pitchFamily="18" charset="0"/>
                            <a:ea typeface="Calibri" panose="020F0502020204030204" pitchFamily="34" charset="0"/>
                            <a:cs typeface="NimbusRomNo9L-Regu"/>
                          </a:rPr>
                        </m:ctrlPr>
                      </m:dPr>
                      <m:e>
                        <m:r>
                          <a:rPr lang="en-IN" sz="1400" i="1">
                            <a:effectLst/>
                            <a:latin typeface="Cambria Math" panose="02040503050406030204" pitchFamily="18" charset="0"/>
                            <a:ea typeface="Calibri" panose="020F0502020204030204" pitchFamily="34" charset="0"/>
                            <a:cs typeface="NimbusRomNo9L-Regu"/>
                          </a:rPr>
                          <m:t>𝑥</m:t>
                        </m:r>
                      </m:e>
                    </m:d>
                    <m:r>
                      <a:rPr lang="en-IN" sz="1400" i="1">
                        <a:effectLst/>
                        <a:latin typeface="Cambria Math" panose="02040503050406030204" pitchFamily="18" charset="0"/>
                        <a:ea typeface="Times New Roman" panose="02020603050405020304" pitchFamily="18" charset="0"/>
                        <a:cs typeface="NimbusRomNo9L-Regu"/>
                      </a:rPr>
                      <m:t>−</m:t>
                    </m:r>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𝑇</m:t>
                        </m:r>
                      </m:e>
                      <m:sub>
                        <m:r>
                          <a:rPr lang="en-IN" sz="1400" i="1">
                            <a:effectLst/>
                            <a:latin typeface="Cambria Math" panose="02040503050406030204" pitchFamily="18" charset="0"/>
                            <a:ea typeface="Calibri" panose="020F0502020204030204" pitchFamily="34" charset="0"/>
                            <a:cs typeface="NimbusRomNo9L-Regu"/>
                          </a:rPr>
                          <m:t>𝑘</m:t>
                        </m:r>
                        <m:r>
                          <a:rPr lang="en-IN" sz="1400" i="1">
                            <a:effectLst/>
                            <a:latin typeface="Cambria Math" panose="02040503050406030204" pitchFamily="18" charset="0"/>
                            <a:ea typeface="Calibri" panose="020F0502020204030204" pitchFamily="34" charset="0"/>
                            <a:cs typeface="NimbusRomNo9L-Regu"/>
                          </a:rPr>
                          <m:t>−2</m:t>
                        </m:r>
                      </m:sub>
                    </m:sSub>
                    <m:r>
                      <a:rPr lang="en-IN" sz="1400" i="1">
                        <a:effectLst/>
                        <a:latin typeface="Cambria Math" panose="02040503050406030204" pitchFamily="18" charset="0"/>
                        <a:ea typeface="Calibri" panose="020F0502020204030204" pitchFamily="34" charset="0"/>
                        <a:cs typeface="NimbusRomNo9L-Regu"/>
                      </a:rPr>
                      <m:t>(</m:t>
                    </m:r>
                    <m:r>
                      <a:rPr lang="en-IN" sz="1400" i="1">
                        <a:effectLst/>
                        <a:latin typeface="Cambria Math" panose="02040503050406030204" pitchFamily="18" charset="0"/>
                        <a:ea typeface="Calibri" panose="020F0502020204030204" pitchFamily="34" charset="0"/>
                        <a:cs typeface="NimbusRomNo9L-Regu"/>
                      </a:rPr>
                      <m:t>𝑥</m:t>
                    </m:r>
                    <m:r>
                      <a:rPr lang="en-IN" sz="1400" i="1">
                        <a:effectLst/>
                        <a:latin typeface="Cambria Math" panose="02040503050406030204" pitchFamily="18" charset="0"/>
                        <a:ea typeface="Calibri" panose="020F0502020204030204" pitchFamily="34" charset="0"/>
                        <a:cs typeface="NimbusRomNo9L-Regu"/>
                      </a:rPr>
                      <m:t>)</m:t>
                    </m:r>
                  </m:oMath>
                </a14:m>
                <a:r>
                  <a:rPr lang="en-IN" sz="1400" dirty="0">
                    <a:effectLst/>
                    <a:latin typeface="NimbusRomNo9L-Regu"/>
                    <a:ea typeface="Calibri" panose="020F0502020204030204" pitchFamily="34" charset="0"/>
                    <a:cs typeface="NimbusRomNo9L-Regu"/>
                  </a:rPr>
                  <a:t> with </a:t>
                </a:r>
                <a14:m>
                  <m:oMath xmlns:m="http://schemas.openxmlformats.org/officeDocument/2006/math">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𝑇</m:t>
                        </m:r>
                      </m:e>
                      <m:sub>
                        <m:r>
                          <a:rPr lang="en-IN" sz="1400" i="1">
                            <a:effectLst/>
                            <a:latin typeface="Cambria Math" panose="02040503050406030204" pitchFamily="18" charset="0"/>
                            <a:ea typeface="Calibri" panose="020F0502020204030204" pitchFamily="34" charset="0"/>
                            <a:cs typeface="NimbusRomNo9L-Regu"/>
                          </a:rPr>
                          <m:t>0</m:t>
                        </m:r>
                      </m:sub>
                    </m:sSub>
                    <m:d>
                      <m:dPr>
                        <m:ctrlPr>
                          <a:rPr lang="en-IN" sz="1400" i="1">
                            <a:effectLst/>
                            <a:latin typeface="Cambria Math" panose="02040503050406030204" pitchFamily="18" charset="0"/>
                            <a:ea typeface="Calibri" panose="020F0502020204030204" pitchFamily="34" charset="0"/>
                            <a:cs typeface="NimbusRomNo9L-Regu"/>
                          </a:rPr>
                        </m:ctrlPr>
                      </m:dPr>
                      <m:e>
                        <m:r>
                          <a:rPr lang="en-IN" sz="1400" i="1">
                            <a:effectLst/>
                            <a:latin typeface="Cambria Math" panose="02040503050406030204" pitchFamily="18" charset="0"/>
                            <a:ea typeface="Calibri" panose="020F0502020204030204" pitchFamily="34" charset="0"/>
                            <a:cs typeface="NimbusRomNo9L-Regu"/>
                          </a:rPr>
                          <m:t>𝑥</m:t>
                        </m:r>
                      </m:e>
                    </m:d>
                    <m:r>
                      <a:rPr lang="en-IN" sz="1400" i="1">
                        <a:effectLst/>
                        <a:latin typeface="Cambria Math" panose="02040503050406030204" pitchFamily="18" charset="0"/>
                        <a:ea typeface="Calibri" panose="020F0502020204030204" pitchFamily="34" charset="0"/>
                        <a:cs typeface="CMR10"/>
                      </a:rPr>
                      <m:t>=1</m:t>
                    </m:r>
                  </m:oMath>
                </a14:m>
                <a:r>
                  <a:rPr lang="en-IN" sz="1400" dirty="0">
                    <a:effectLst/>
                    <a:latin typeface="NimbusRomNo9L-Regu"/>
                    <a:ea typeface="Times New Roman" panose="02020603050405020304" pitchFamily="18" charset="0"/>
                    <a:cs typeface="NimbusRomNo9L-Regu"/>
                  </a:rPr>
                  <a:t> </a:t>
                </a:r>
                <a:r>
                  <a:rPr lang="en-IN" sz="1400" dirty="0">
                    <a:effectLst/>
                    <a:latin typeface="NimbusRomNo9L-Regu"/>
                    <a:ea typeface="Calibri" panose="020F0502020204030204" pitchFamily="34" charset="0"/>
                    <a:cs typeface="NimbusRomNo9L-Regu"/>
                  </a:rPr>
                  <a:t>and </a:t>
                </a:r>
                <a14:m>
                  <m:oMath xmlns:m="http://schemas.openxmlformats.org/officeDocument/2006/math">
                    <m:sSub>
                      <m:sSubPr>
                        <m:ctrlPr>
                          <a:rPr lang="en-IN" sz="1400" i="1">
                            <a:effectLst/>
                            <a:latin typeface="Cambria Math" panose="02040503050406030204" pitchFamily="18" charset="0"/>
                            <a:ea typeface="Calibri" panose="020F0502020204030204" pitchFamily="34" charset="0"/>
                            <a:cs typeface="NimbusRomNo9L-Regu"/>
                          </a:rPr>
                        </m:ctrlPr>
                      </m:sSubPr>
                      <m:e>
                        <m:r>
                          <a:rPr lang="en-IN" sz="1400" i="1">
                            <a:effectLst/>
                            <a:latin typeface="Cambria Math" panose="02040503050406030204" pitchFamily="18" charset="0"/>
                            <a:ea typeface="Calibri" panose="020F0502020204030204" pitchFamily="34" charset="0"/>
                            <a:cs typeface="NimbusRomNo9L-Regu"/>
                          </a:rPr>
                          <m:t>𝑇</m:t>
                        </m:r>
                      </m:e>
                      <m:sub>
                        <m:r>
                          <a:rPr lang="en-IN" sz="1400" i="1">
                            <a:effectLst/>
                            <a:latin typeface="Cambria Math" panose="02040503050406030204" pitchFamily="18" charset="0"/>
                            <a:ea typeface="Calibri" panose="020F0502020204030204" pitchFamily="34" charset="0"/>
                            <a:cs typeface="NimbusRomNo9L-Regu"/>
                          </a:rPr>
                          <m:t>1</m:t>
                        </m:r>
                      </m:sub>
                    </m:sSub>
                    <m:d>
                      <m:dPr>
                        <m:ctrlPr>
                          <a:rPr lang="en-IN" sz="1400" i="1">
                            <a:effectLst/>
                            <a:latin typeface="Cambria Math" panose="02040503050406030204" pitchFamily="18" charset="0"/>
                            <a:ea typeface="Calibri" panose="020F0502020204030204" pitchFamily="34" charset="0"/>
                            <a:cs typeface="NimbusRomNo9L-Regu"/>
                          </a:rPr>
                        </m:ctrlPr>
                      </m:dPr>
                      <m:e>
                        <m:r>
                          <a:rPr lang="en-IN" sz="1400" i="1">
                            <a:effectLst/>
                            <a:latin typeface="Cambria Math" panose="02040503050406030204" pitchFamily="18" charset="0"/>
                            <a:ea typeface="Calibri" panose="020F0502020204030204" pitchFamily="34" charset="0"/>
                            <a:cs typeface="NimbusRomNo9L-Regu"/>
                          </a:rPr>
                          <m:t>𝑥</m:t>
                        </m:r>
                      </m:e>
                    </m:d>
                    <m:r>
                      <a:rPr lang="en-IN" sz="1400" i="1">
                        <a:effectLst/>
                        <a:latin typeface="Cambria Math" panose="02040503050406030204" pitchFamily="18" charset="0"/>
                        <a:ea typeface="Calibri" panose="020F0502020204030204" pitchFamily="34" charset="0"/>
                        <a:cs typeface="NimbusRomNo9L-Regu"/>
                      </a:rPr>
                      <m:t>=</m:t>
                    </m:r>
                    <m:r>
                      <a:rPr lang="en-IN" sz="1400" i="1">
                        <a:effectLst/>
                        <a:latin typeface="Cambria Math" panose="02040503050406030204" pitchFamily="18" charset="0"/>
                        <a:ea typeface="Calibri" panose="020F0502020204030204" pitchFamily="34" charset="0"/>
                        <a:cs typeface="NimbusRomNo9L-Regu"/>
                      </a:rPr>
                      <m:t>𝑥</m:t>
                    </m:r>
                  </m:oMath>
                </a14:m>
                <a:endParaRPr lang="en-IN"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8E27DD02-83D2-43DE-BDBF-17A1087402B1}"/>
                  </a:ext>
                </a:extLst>
              </p:cNvPr>
              <p:cNvSpPr>
                <a:spLocks noRot="1" noChangeAspect="1" noMove="1" noResize="1" noEditPoints="1" noAdjustHandles="1" noChangeArrowheads="1" noChangeShapeType="1" noTextEdit="1"/>
              </p:cNvSpPr>
              <p:nvPr/>
            </p:nvSpPr>
            <p:spPr>
              <a:xfrm>
                <a:off x="323528" y="4560765"/>
                <a:ext cx="8784976" cy="1891352"/>
              </a:xfrm>
              <a:prstGeom prst="rect">
                <a:avLst/>
              </a:prstGeom>
              <a:blipFill>
                <a:blip r:embed="rId6"/>
                <a:stretch>
                  <a:fillRect l="-555" b="-1935"/>
                </a:stretch>
              </a:blipFill>
            </p:spPr>
            <p:txBody>
              <a:bodyPr/>
              <a:lstStyle/>
              <a:p>
                <a:r>
                  <a:rPr lang="en-IN">
                    <a:noFill/>
                  </a:rPr>
                  <a:t> </a:t>
                </a:r>
              </a:p>
            </p:txBody>
          </p:sp>
        </mc:Fallback>
      </mc:AlternateContent>
    </p:spTree>
    <p:extLst>
      <p:ext uri="{BB962C8B-B14F-4D97-AF65-F5344CB8AC3E}">
        <p14:creationId xmlns:p14="http://schemas.microsoft.com/office/powerpoint/2010/main" val="404035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derive Spectral 1</a:t>
            </a:r>
            <a:r>
              <a:rPr lang="en-IN" baseline="30000" dirty="0">
                <a:solidFill>
                  <a:schemeClr val="accent1"/>
                </a:solidFill>
              </a:rPr>
              <a:t>st</a:t>
            </a:r>
            <a:r>
              <a:rPr lang="en-IN" dirty="0">
                <a:solidFill>
                  <a:schemeClr val="accent1"/>
                </a:solidFill>
              </a:rPr>
              <a:t>order </a:t>
            </a:r>
            <a:r>
              <a:rPr lang="en-IN" dirty="0" err="1">
                <a:solidFill>
                  <a:schemeClr val="accent1"/>
                </a:solidFill>
              </a:rPr>
              <a:t>approx</a:t>
            </a:r>
            <a:r>
              <a:rPr lang="en-IN" dirty="0">
                <a:solidFill>
                  <a:schemeClr val="accent1"/>
                </a:solidFill>
              </a:rPr>
              <a:t> </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5496" y="1667106"/>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3600" dirty="0"/>
              <a:t>Approximating using </a:t>
            </a:r>
            <a:r>
              <a:rPr lang="en-IN" sz="3600" dirty="0">
                <a:hlinkClick r:id="rId3" action="ppaction://hlinksldjump"/>
              </a:rPr>
              <a:t>Chebyshev polynomials</a:t>
            </a:r>
            <a:endParaRPr lang="en-IN" sz="3600" dirty="0"/>
          </a:p>
        </p:txBody>
      </p:sp>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p:pic>
        <p:nvPicPr>
          <p:cNvPr id="7" name="Picture 4">
            <a:extLst>
              <a:ext uri="{FF2B5EF4-FFF2-40B4-BE49-F238E27FC236}">
                <a16:creationId xmlns:a16="http://schemas.microsoft.com/office/drawing/2014/main" id="{25B75F0C-3E21-4B55-9D04-9E2ACB5FB28D}"/>
              </a:ext>
            </a:extLst>
          </p:cNvPr>
          <p:cNvPicPr>
            <a:picLocks noChangeAspect="1" noChangeArrowheads="1"/>
          </p:cNvPicPr>
          <p:nvPr/>
        </p:nvPicPr>
        <p:blipFill>
          <a:blip r:embed="rId4"/>
          <a:srcRect/>
          <a:stretch>
            <a:fillRect/>
          </a:stretch>
        </p:blipFill>
        <p:spPr bwMode="auto">
          <a:xfrm>
            <a:off x="7036246" y="1052736"/>
            <a:ext cx="2000250" cy="5143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89C08A25-F95C-4AEC-AF60-276090B2FCBB}"/>
              </a:ext>
            </a:extLst>
          </p:cNvPr>
          <p:cNvPicPr>
            <a:picLocks noChangeAspect="1" noChangeArrowheads="1"/>
          </p:cNvPicPr>
          <p:nvPr/>
        </p:nvPicPr>
        <p:blipFill>
          <a:blip r:embed="rId5"/>
          <a:srcRect/>
          <a:stretch>
            <a:fillRect/>
          </a:stretch>
        </p:blipFill>
        <p:spPr bwMode="auto">
          <a:xfrm>
            <a:off x="7023264" y="1523090"/>
            <a:ext cx="2013232" cy="609766"/>
          </a:xfrm>
          <a:prstGeom prst="rect">
            <a:avLst/>
          </a:prstGeom>
          <a:noFill/>
          <a:ln w="9525">
            <a:noFill/>
            <a:miter lim="800000"/>
            <a:headEnd/>
            <a:tailEnd/>
          </a:ln>
          <a:effectLst/>
        </p:spPr>
      </p:pic>
      <p:pic>
        <p:nvPicPr>
          <p:cNvPr id="11" name="Picture 9">
            <a:extLst>
              <a:ext uri="{FF2B5EF4-FFF2-40B4-BE49-F238E27FC236}">
                <a16:creationId xmlns:a16="http://schemas.microsoft.com/office/drawing/2014/main" id="{1DAD4885-FC00-4236-9E27-FF417B330E1F}"/>
              </a:ext>
            </a:extLst>
          </p:cNvPr>
          <p:cNvPicPr>
            <a:picLocks noChangeAspect="1" noChangeArrowheads="1"/>
          </p:cNvPicPr>
          <p:nvPr/>
        </p:nvPicPr>
        <p:blipFill>
          <a:blip r:embed="rId6"/>
          <a:srcRect/>
          <a:stretch>
            <a:fillRect/>
          </a:stretch>
        </p:blipFill>
        <p:spPr bwMode="auto">
          <a:xfrm>
            <a:off x="971600" y="3140968"/>
            <a:ext cx="3983335" cy="1656184"/>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378E9FF-4A8F-48EC-B439-C6C95D4985A2}"/>
                  </a:ext>
                </a:extLst>
              </p:cNvPr>
              <p:cNvSpPr/>
              <p:nvPr/>
            </p:nvSpPr>
            <p:spPr>
              <a:xfrm>
                <a:off x="467544" y="4715749"/>
                <a:ext cx="7848872" cy="2025619"/>
              </a:xfrm>
              <a:prstGeom prst="rect">
                <a:avLst/>
              </a:prstGeom>
            </p:spPr>
            <p:txBody>
              <a:bodyPr wrap="square">
                <a:spAutoFit/>
              </a:bodyPr>
              <a:lstStyle/>
              <a:p>
                <a:pPr>
                  <a:lnSpc>
                    <a:spcPct val="115000"/>
                  </a:lnSpc>
                  <a:spcAft>
                    <a:spcPts val="1000"/>
                  </a:spcAft>
                </a:pPr>
                <a:r>
                  <a:rPr lang="en-IN" dirty="0">
                    <a:latin typeface="Calibri" panose="020F0502020204030204" pitchFamily="34" charset="0"/>
                    <a:ea typeface="Calibri" panose="020F0502020204030204" pitchFamily="34" charset="0"/>
                    <a:cs typeface="Times New Roman" panose="02020603050405020304" pitchFamily="18" charset="0"/>
                  </a:rPr>
                  <a:t>With </a:t>
                </a:r>
                <a14:m>
                  <m:oMath xmlns:m="http://schemas.openxmlformats.org/officeDocument/2006/math">
                    <m:acc>
                      <m:accPr>
                        <m:chr m:val="̃"/>
                        <m:ctrlPr>
                          <a:rPr lang="en-IN" sz="1400" i="1">
                            <a:effectLst/>
                            <a:latin typeface="Cambria Math" panose="02040503050406030204" pitchFamily="18" charset="0"/>
                            <a:ea typeface="Calibri" panose="020F0502020204030204" pitchFamily="34" charset="0"/>
                            <a:cs typeface="NimbusRomNo9L-Regu"/>
                          </a:rPr>
                        </m:ctrlPr>
                      </m:accPr>
                      <m:e>
                        <m:r>
                          <m:rPr>
                            <m:sty m:val="p"/>
                          </m:rPr>
                          <a:rPr lang="en-IN" sz="1400">
                            <a:effectLst/>
                            <a:latin typeface="Cambria Math" panose="02040503050406030204" pitchFamily="18" charset="0"/>
                            <a:ea typeface="Calibri" panose="020F0502020204030204" pitchFamily="34" charset="0"/>
                            <a:cs typeface="NimbusRomNo9L-Regu"/>
                          </a:rPr>
                          <m:t>L</m:t>
                        </m:r>
                      </m:e>
                    </m:acc>
                    <m:r>
                      <a:rPr lang="en-IN" i="1">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2</m:t>
                        </m:r>
                      </m:num>
                      <m:den>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𝜆</m:t>
                            </m:r>
                          </m:e>
                          <m:sub>
                            <m:r>
                              <a:rPr lang="en-IN" i="1">
                                <a:latin typeface="Cambria Math" panose="02040503050406030204" pitchFamily="18" charset="0"/>
                                <a:ea typeface="Times New Roman" panose="02020603050405020304" pitchFamily="18" charset="0"/>
                                <a:cs typeface="Times New Roman" panose="02020603050405020304" pitchFamily="18" charset="0"/>
                              </a:rPr>
                              <m:t>𝑚𝑎𝑥</m:t>
                            </m:r>
                          </m:sub>
                        </m:sSub>
                      </m:den>
                    </m:f>
                    <m:r>
                      <m:rPr>
                        <m:sty m:val="p"/>
                      </m:rPr>
                      <a:rPr lang="en-IN">
                        <a:latin typeface="Cambria Math" panose="02040503050406030204" pitchFamily="18" charset="0"/>
                        <a:ea typeface="Times New Roman" panose="02020603050405020304" pitchFamily="18" charset="0"/>
                        <a:cs typeface="Times New Roman" panose="02020603050405020304" pitchFamily="18" charset="0"/>
                      </a:rPr>
                      <m:t>L</m:t>
                    </m:r>
                    <m:r>
                      <a:rPr lang="en-IN"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𝐼</m:t>
                        </m:r>
                      </m:e>
                      <m:sub>
                        <m:r>
                          <a:rPr lang="en-IN" i="1">
                            <a:latin typeface="Cambria Math" panose="02040503050406030204" pitchFamily="18" charset="0"/>
                            <a:ea typeface="Times New Roman" panose="02020603050405020304" pitchFamily="18" charset="0"/>
                            <a:cs typeface="Times New Roman" panose="02020603050405020304" pitchFamily="18" charset="0"/>
                          </a:rPr>
                          <m:t>𝑁</m:t>
                        </m:r>
                      </m:sub>
                    </m:sSub>
                  </m:oMath>
                </a14:m>
                <a:r>
                  <a:rPr lang="en-IN" dirty="0">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p>
                      <m:sSupPr>
                        <m:ctrlPr>
                          <a:rPr lang="en-IN" i="1">
                            <a:latin typeface="Cambria Math" panose="02040503050406030204" pitchFamily="18" charset="0"/>
                            <a:ea typeface="Calibri" panose="020F0502020204030204" pitchFamily="34" charset="0"/>
                            <a:cs typeface="Times New Roman" panose="02020603050405020304" pitchFamily="18" charset="0"/>
                          </a:rPr>
                        </m:ctrlPr>
                      </m:sSupPr>
                      <m:e>
                        <m:r>
                          <a:rPr lang="en-IN" i="1">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𝑈</m:t>
                        </m:r>
                        <m:r>
                          <m:rPr>
                            <m:sty m:val="p"/>
                          </m:rPr>
                          <a:rPr lang="en-IN">
                            <a:latin typeface="Cambria Math" panose="02040503050406030204" pitchFamily="18" charset="0"/>
                            <a:ea typeface="Times New Roman" panose="02020603050405020304" pitchFamily="18" charset="0"/>
                            <a:cs typeface="Times New Roman" panose="02020603050405020304" pitchFamily="18" charset="0"/>
                          </a:rPr>
                          <m:t>Λ</m:t>
                        </m:r>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𝑈</m:t>
                            </m:r>
                          </m:e>
                          <m:sup>
                            <m:r>
                              <a:rPr lang="en-IN" i="1">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a:latin typeface="Cambria Math" panose="02040503050406030204" pitchFamily="18" charset="0"/>
                            <a:ea typeface="Times New Roman" panose="02020603050405020304" pitchFamily="18" charset="0"/>
                            <a:cs typeface="Times New Roman" panose="02020603050405020304" pitchFamily="18" charset="0"/>
                          </a:rPr>
                          <m:t>)</m:t>
                        </m:r>
                      </m:e>
                      <m:sup>
                        <m:r>
                          <a:rPr lang="en-IN" i="1">
                            <a:latin typeface="Cambria Math" panose="02040503050406030204" pitchFamily="18" charset="0"/>
                            <a:ea typeface="Calibri" panose="020F0502020204030204" pitchFamily="34" charset="0"/>
                            <a:cs typeface="Times New Roman" panose="02020603050405020304" pitchFamily="18" charset="0"/>
                          </a:rPr>
                          <m:t>𝐾</m:t>
                        </m:r>
                      </m:sup>
                    </m:sSup>
                    <m:r>
                      <a:rPr lang="en-IN" i="1">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Times New Roman" panose="02020603050405020304" pitchFamily="18" charset="0"/>
                        <a:cs typeface="Times New Roman" panose="02020603050405020304" pitchFamily="18" charset="0"/>
                      </a:rPr>
                      <m:t>𝑈</m:t>
                    </m:r>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IN">
                            <a:latin typeface="Cambria Math" panose="02040503050406030204" pitchFamily="18" charset="0"/>
                            <a:ea typeface="Times New Roman" panose="02020603050405020304" pitchFamily="18" charset="0"/>
                            <a:cs typeface="Times New Roman" panose="02020603050405020304" pitchFamily="18" charset="0"/>
                          </a:rPr>
                          <m:t>Λ</m:t>
                        </m:r>
                      </m:e>
                      <m:sup>
                        <m:r>
                          <a:rPr lang="en-IN" i="1">
                            <a:latin typeface="Cambria Math" panose="02040503050406030204" pitchFamily="18" charset="0"/>
                            <a:ea typeface="Times New Roman" panose="02020603050405020304" pitchFamily="18" charset="0"/>
                            <a:cs typeface="Times New Roman" panose="02020603050405020304" pitchFamily="18" charset="0"/>
                          </a:rPr>
                          <m:t>𝐾</m:t>
                        </m:r>
                      </m:sup>
                    </m:sSup>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𝑈</m:t>
                        </m:r>
                      </m:e>
                      <m:sup>
                        <m:r>
                          <a:rPr lang="en-IN" i="1">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en-IN" dirty="0">
                    <a:latin typeface="Calibri" panose="020F0502020204030204" pitchFamily="34"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Calibri" panose="020F0502020204030204" pitchFamily="34" charset="0"/>
                    <a:ea typeface="Times New Roman" panose="02020603050405020304" pitchFamily="18" charset="0"/>
                    <a:cs typeface="Times New Roman" panose="02020603050405020304" pitchFamily="18" charset="0"/>
                  </a:rPr>
                  <a:t>Note that this expression is now K-localized since it is a K</a:t>
                </a:r>
                <a:r>
                  <a:rPr lang="en-IN"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IN" dirty="0">
                    <a:latin typeface="Calibri" panose="020F0502020204030204" pitchFamily="34" charset="0"/>
                    <a:ea typeface="Times New Roman" panose="02020603050405020304" pitchFamily="18" charset="0"/>
                    <a:cs typeface="Times New Roman" panose="02020603050405020304" pitchFamily="18" charset="0"/>
                  </a:rPr>
                  <a:t>-order polynomial in the Laplacian, i.e. it depends only on nodes that are at maximum K steps away from the central node (K</a:t>
                </a:r>
                <a:r>
                  <a:rPr lang="en-IN"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IN" dirty="0">
                    <a:latin typeface="Calibri" panose="020F0502020204030204" pitchFamily="34" charset="0"/>
                    <a:ea typeface="Times New Roman" panose="02020603050405020304" pitchFamily="18" charset="0"/>
                    <a:cs typeface="Times New Roman" panose="02020603050405020304" pitchFamily="18" charset="0"/>
                  </a:rPr>
                  <a:t>-order neighbourhood).</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NimbusRomNo9L-Regu"/>
                    <a:ea typeface="Calibri" panose="020F0502020204030204" pitchFamily="34" charset="0"/>
                    <a:cs typeface="NimbusRomNo9L-Regu"/>
                  </a:rPr>
                  <a:t>The complexity of evaluating </a:t>
                </a:r>
                <a14:m>
                  <m:oMath xmlns:m="http://schemas.openxmlformats.org/officeDocument/2006/math">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𝑔</m:t>
                        </m:r>
                      </m:e>
                      <m:sub>
                        <m:r>
                          <a:rPr lang="en-IN" i="1">
                            <a:latin typeface="Cambria Math" panose="02040503050406030204" pitchFamily="18" charset="0"/>
                            <a:ea typeface="Times New Roman" panose="02020603050405020304" pitchFamily="18" charset="0"/>
                            <a:cs typeface="Times New Roman" panose="02020603050405020304" pitchFamily="18" charset="0"/>
                          </a:rPr>
                          <m:t>𝜃</m:t>
                        </m:r>
                        <m:r>
                          <a:rPr lang="en-IN" i="1">
                            <a:latin typeface="Cambria Math" panose="02040503050406030204" pitchFamily="18" charset="0"/>
                            <a:ea typeface="Times New Roman" panose="02020603050405020304" pitchFamily="18" charset="0"/>
                            <a:cs typeface="Times New Roman" panose="02020603050405020304" pitchFamily="18" charset="0"/>
                          </a:rPr>
                          <m:t>′</m:t>
                        </m:r>
                      </m:sub>
                    </m:sSub>
                    <m:r>
                      <a:rPr lang="en-IN" i="1">
                        <a:latin typeface="Cambria Math" panose="02040503050406030204" pitchFamily="18" charset="0"/>
                        <a:ea typeface="Calibri" panose="020F0502020204030204" pitchFamily="34" charset="0"/>
                        <a:cs typeface="Times New Roman" panose="02020603050405020304" pitchFamily="18" charset="0"/>
                      </a:rPr>
                      <m:t>∗</m:t>
                    </m:r>
                    <m:r>
                      <a:rPr lang="en-IN" i="1">
                        <a:latin typeface="Cambria Math" panose="02040503050406030204" pitchFamily="18" charset="0"/>
                        <a:ea typeface="Calibri" panose="020F0502020204030204" pitchFamily="34" charset="0"/>
                        <a:cs typeface="Times New Roman" panose="02020603050405020304" pitchFamily="18" charset="0"/>
                      </a:rPr>
                      <m:t>𝑥</m:t>
                    </m:r>
                  </m:oMath>
                </a14:m>
                <a:r>
                  <a:rPr lang="en-IN" sz="1400" dirty="0">
                    <a:effectLst/>
                    <a:latin typeface="NimbusRomNo9L-Regu"/>
                    <a:ea typeface="Calibri" panose="020F0502020204030204" pitchFamily="34" charset="0"/>
                    <a:cs typeface="NimbusRomNo9L-Regu"/>
                  </a:rPr>
                  <a:t> is </a:t>
                </a:r>
                <a14:m>
                  <m:oMath xmlns:m="http://schemas.openxmlformats.org/officeDocument/2006/math">
                    <m:r>
                      <m:rPr>
                        <m:sty m:val="p"/>
                      </m:rPr>
                      <a:rPr lang="en-IN" sz="1400">
                        <a:effectLst/>
                        <a:latin typeface="Cambria Math" panose="02040503050406030204" pitchFamily="18" charset="0"/>
                        <a:ea typeface="Calibri" panose="020F0502020204030204" pitchFamily="34" charset="0"/>
                        <a:cs typeface="NimbusRomNo9L-Regu"/>
                      </a:rPr>
                      <m:t>Ο</m:t>
                    </m:r>
                    <m:r>
                      <a:rPr lang="en-IN" sz="1400" i="1">
                        <a:effectLst/>
                        <a:latin typeface="Cambria Math" panose="02040503050406030204" pitchFamily="18" charset="0"/>
                        <a:ea typeface="Calibri" panose="020F0502020204030204" pitchFamily="34" charset="0"/>
                        <a:cs typeface="NimbusRomNo9L-Regu"/>
                      </a:rPr>
                      <m:t>(|</m:t>
                    </m:r>
                    <m:r>
                      <a:rPr lang="en-IN" sz="1400" i="1">
                        <a:effectLst/>
                        <a:latin typeface="Cambria Math" panose="02040503050406030204" pitchFamily="18" charset="0"/>
                        <a:ea typeface="Calibri" panose="020F0502020204030204" pitchFamily="34" charset="0"/>
                        <a:cs typeface="NimbusRomNo9L-Regu"/>
                      </a:rPr>
                      <m:t>𝜀</m:t>
                    </m:r>
                    <m:r>
                      <a:rPr lang="en-IN" sz="1400" i="1">
                        <a:effectLst/>
                        <a:latin typeface="Cambria Math" panose="02040503050406030204" pitchFamily="18" charset="0"/>
                        <a:ea typeface="Calibri" panose="020F0502020204030204" pitchFamily="34" charset="0"/>
                        <a:cs typeface="NimbusRomNo9L-Regu"/>
                      </a:rPr>
                      <m:t>|)</m:t>
                    </m:r>
                  </m:oMath>
                </a14:m>
                <a:r>
                  <a:rPr lang="en-IN" sz="1400" dirty="0">
                    <a:effectLst/>
                    <a:latin typeface="NimbusRomNo9L-Regu"/>
                    <a:ea typeface="Calibri" panose="020F0502020204030204" pitchFamily="34" charset="0"/>
                    <a:cs typeface="NimbusRomNo9L-Regu"/>
                  </a:rPr>
                  <a:t>., i.e. linear in the number of edges.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C378E9FF-4A8F-48EC-B439-C6C95D4985A2}"/>
                  </a:ext>
                </a:extLst>
              </p:cNvPr>
              <p:cNvSpPr>
                <a:spLocks noRot="1" noChangeAspect="1" noMove="1" noResize="1" noEditPoints="1" noAdjustHandles="1" noChangeArrowheads="1" noChangeShapeType="1" noTextEdit="1"/>
              </p:cNvSpPr>
              <p:nvPr/>
            </p:nvSpPr>
            <p:spPr>
              <a:xfrm>
                <a:off x="467544" y="4715749"/>
                <a:ext cx="7848872" cy="2025619"/>
              </a:xfrm>
              <a:prstGeom prst="rect">
                <a:avLst/>
              </a:prstGeom>
              <a:blipFill>
                <a:blip r:embed="rId7"/>
                <a:stretch>
                  <a:fillRect l="-699" r="-932" b="-602"/>
                </a:stretch>
              </a:blipFill>
            </p:spPr>
            <p:txBody>
              <a:bodyPr/>
              <a:lstStyle/>
              <a:p>
                <a:r>
                  <a:rPr lang="en-IN">
                    <a:noFill/>
                  </a:rPr>
                  <a:t> </a:t>
                </a:r>
              </a:p>
            </p:txBody>
          </p:sp>
        </mc:Fallback>
      </mc:AlternateContent>
    </p:spTree>
    <p:extLst>
      <p:ext uri="{BB962C8B-B14F-4D97-AF65-F5344CB8AC3E}">
        <p14:creationId xmlns:p14="http://schemas.microsoft.com/office/powerpoint/2010/main" val="237928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7" y="476672"/>
            <a:ext cx="8568951" cy="592915"/>
          </a:xfrm>
        </p:spPr>
        <p:txBody>
          <a:bodyPr>
            <a:normAutofit fontScale="90000"/>
          </a:bodyPr>
          <a:lstStyle/>
          <a:p>
            <a:pPr algn="l"/>
            <a:r>
              <a:rPr lang="en-IN" dirty="0">
                <a:solidFill>
                  <a:schemeClr val="accent1"/>
                </a:solidFill>
              </a:rPr>
              <a:t>Defining the model- </a:t>
            </a:r>
            <a:r>
              <a:rPr lang="en-IN" dirty="0" err="1">
                <a:solidFill>
                  <a:schemeClr val="accent1"/>
                </a:solidFill>
              </a:rPr>
              <a:t>Layerwise</a:t>
            </a:r>
            <a:r>
              <a:rPr lang="en-IN" dirty="0">
                <a:solidFill>
                  <a:schemeClr val="accent1"/>
                </a:solidFill>
              </a:rPr>
              <a:t> Linear model </a:t>
            </a:r>
          </a:p>
        </p:txBody>
      </p:sp>
      <p:sp>
        <p:nvSpPr>
          <p:cNvPr id="4" name="Arrow: Left 3">
            <a:hlinkClick r:id="" action="ppaction://noaction"/>
            <a:extLst>
              <a:ext uri="{FF2B5EF4-FFF2-40B4-BE49-F238E27FC236}">
                <a16:creationId xmlns:a16="http://schemas.microsoft.com/office/drawing/2014/main" id="{DEDBCF42-FCD0-4F8E-847A-E5F18C33C713}"/>
              </a:ext>
            </a:extLst>
          </p:cNvPr>
          <p:cNvSpPr/>
          <p:nvPr/>
        </p:nvSpPr>
        <p:spPr>
          <a:xfrm>
            <a:off x="8028384" y="6165304"/>
            <a:ext cx="720080" cy="3726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95CC0C7-5025-4F6D-8572-1650172ED8BC}"/>
                  </a:ext>
                </a:extLst>
              </p:cNvPr>
              <p:cNvSpPr txBox="1">
                <a:spLocks/>
              </p:cNvSpPr>
              <p:nvPr/>
            </p:nvSpPr>
            <p:spPr>
              <a:xfrm>
                <a:off x="354968" y="1423070"/>
                <a:ext cx="7200800" cy="2289921"/>
              </a:xfrm>
              <a:prstGeom prst="rect">
                <a:avLst/>
              </a:prstGeom>
              <a:ln>
                <a:noFill/>
              </a:ln>
            </p:spPr>
            <p:txBody>
              <a:bodyPr vert="horz" lIns="91440" tIns="45720" rIns="91440" bIns="45720" rtlCol="0" anchor="ct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NN Model as stack of multiple convolution layers, each layer followed by a point-wise non-linearity.</a:t>
                </a:r>
              </a:p>
              <a:p>
                <a:r>
                  <a:rPr lang="en-IN" b="1" dirty="0"/>
                  <a:t>Limit</a:t>
                </a:r>
                <a:r>
                  <a:rPr lang="en-IN" dirty="0"/>
                  <a:t> the layer-wise convolution operation to K = 1 i.e. a function that is linear w.r.t.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 </m:t>
                    </m:r>
                  </m:oMath>
                </a14:m>
                <a:r>
                  <a:rPr lang="en-IN" dirty="0"/>
                  <a:t>and therefore a linear function on the graph Laplacian spectrum</a:t>
                </a:r>
              </a:p>
              <a:p>
                <a:pPr marL="0" indent="0">
                  <a:buNone/>
                </a:pPr>
                <a:endParaRPr lang="en-IN" sz="3600" dirty="0"/>
              </a:p>
            </p:txBody>
          </p:sp>
        </mc:Choice>
        <mc:Fallback xmlns="">
          <p:sp>
            <p:nvSpPr>
              <p:cNvPr id="9" name="Content Placeholder 2">
                <a:extLst>
                  <a:ext uri="{FF2B5EF4-FFF2-40B4-BE49-F238E27FC236}">
                    <a16:creationId xmlns:a16="http://schemas.microsoft.com/office/drawing/2014/main" id="{095CC0C7-5025-4F6D-8572-1650172ED8BC}"/>
                  </a:ext>
                </a:extLst>
              </p:cNvPr>
              <p:cNvSpPr txBox="1">
                <a:spLocks noRot="1" noChangeAspect="1" noMove="1" noResize="1" noEditPoints="1" noAdjustHandles="1" noChangeArrowheads="1" noChangeShapeType="1" noTextEdit="1"/>
              </p:cNvSpPr>
              <p:nvPr/>
            </p:nvSpPr>
            <p:spPr>
              <a:xfrm>
                <a:off x="354968" y="1423070"/>
                <a:ext cx="7200800" cy="2289921"/>
              </a:xfrm>
              <a:prstGeom prst="rect">
                <a:avLst/>
              </a:prstGeom>
              <a:blipFill>
                <a:blip r:embed="rId3"/>
                <a:stretch>
                  <a:fillRect l="-1185" t="-1064" r="-85"/>
                </a:stretch>
              </a:blipFill>
              <a:ln>
                <a:noFill/>
              </a:ln>
            </p:spPr>
            <p:txBody>
              <a:bodyPr/>
              <a:lstStyle/>
              <a:p>
                <a:r>
                  <a:rPr lang="en-IN">
                    <a:noFill/>
                  </a:rPr>
                  <a:t> </a:t>
                </a:r>
              </a:p>
            </p:txBody>
          </p:sp>
        </mc:Fallback>
      </mc:AlternateContent>
      <p:sp>
        <p:nvSpPr>
          <p:cNvPr id="10" name="Content Placeholder 2">
            <a:extLst>
              <a:ext uri="{FF2B5EF4-FFF2-40B4-BE49-F238E27FC236}">
                <a16:creationId xmlns:a16="http://schemas.microsoft.com/office/drawing/2014/main" id="{9199C425-F2EA-4477-A2E2-C231531E7D70}"/>
              </a:ext>
            </a:extLst>
          </p:cNvPr>
          <p:cNvSpPr txBox="1">
            <a:spLocks/>
          </p:cNvSpPr>
          <p:nvPr/>
        </p:nvSpPr>
        <p:spPr>
          <a:xfrm>
            <a:off x="323528" y="3683330"/>
            <a:ext cx="8352928" cy="1905910"/>
          </a:xfrm>
          <a:prstGeom prst="rect">
            <a:avLst/>
          </a:prstGeom>
          <a:ln>
            <a:noFill/>
          </a:ln>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a:t>  </a:t>
            </a:r>
          </a:p>
        </p:txBody>
      </p:sp>
      <p:pic>
        <p:nvPicPr>
          <p:cNvPr id="7" name="Picture 4">
            <a:extLst>
              <a:ext uri="{FF2B5EF4-FFF2-40B4-BE49-F238E27FC236}">
                <a16:creationId xmlns:a16="http://schemas.microsoft.com/office/drawing/2014/main" id="{25B75F0C-3E21-4B55-9D04-9E2ACB5FB28D}"/>
              </a:ext>
            </a:extLst>
          </p:cNvPr>
          <p:cNvPicPr>
            <a:picLocks noChangeAspect="1" noChangeArrowheads="1"/>
          </p:cNvPicPr>
          <p:nvPr/>
        </p:nvPicPr>
        <p:blipFill>
          <a:blip r:embed="rId4"/>
          <a:srcRect/>
          <a:stretch>
            <a:fillRect/>
          </a:stretch>
        </p:blipFill>
        <p:spPr bwMode="auto">
          <a:xfrm>
            <a:off x="7036246" y="692696"/>
            <a:ext cx="2000250" cy="5143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89C08A25-F95C-4AEC-AF60-276090B2FCBB}"/>
              </a:ext>
            </a:extLst>
          </p:cNvPr>
          <p:cNvPicPr>
            <a:picLocks noChangeAspect="1" noChangeArrowheads="1"/>
          </p:cNvPicPr>
          <p:nvPr/>
        </p:nvPicPr>
        <p:blipFill>
          <a:blip r:embed="rId5"/>
          <a:srcRect/>
          <a:stretch>
            <a:fillRect/>
          </a:stretch>
        </p:blipFill>
        <p:spPr bwMode="auto">
          <a:xfrm>
            <a:off x="7167280" y="1124744"/>
            <a:ext cx="2013232" cy="609766"/>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92F851F-5571-4743-A281-49C0963CB32B}"/>
                  </a:ext>
                </a:extLst>
              </p:cNvPr>
              <p:cNvSpPr txBox="1">
                <a:spLocks/>
              </p:cNvSpPr>
              <p:nvPr/>
            </p:nvSpPr>
            <p:spPr>
              <a:xfrm>
                <a:off x="467544" y="3712991"/>
                <a:ext cx="8208912" cy="2824969"/>
              </a:xfrm>
              <a:prstGeom prst="rect">
                <a:avLst/>
              </a:prstGeom>
              <a:ln>
                <a:noFill/>
              </a:ln>
            </p:spPr>
            <p:txBody>
              <a:bodyPr vert="horz" lIns="91440" tIns="45720" rIns="91440" bIns="45720" rtlCol="0" anchor="ct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We further </a:t>
                </a:r>
                <a:r>
                  <a:rPr lang="en-IN" b="1" dirty="0"/>
                  <a:t>approximate </a:t>
                </a:r>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𝝀</m:t>
                        </m:r>
                      </m:e>
                      <m:sub>
                        <m:r>
                          <a:rPr lang="en-IN" b="1" i="1">
                            <a:latin typeface="Cambria Math" panose="02040503050406030204" pitchFamily="18" charset="0"/>
                          </a:rPr>
                          <m:t>𝒎𝒂𝒙</m:t>
                        </m:r>
                      </m:sub>
                    </m:sSub>
                    <m:r>
                      <a:rPr lang="en-IN" b="1" i="1">
                        <a:latin typeface="Cambria Math" panose="02040503050406030204" pitchFamily="18" charset="0"/>
                      </a:rPr>
                      <m:t>≈</m:t>
                    </m:r>
                    <m:r>
                      <a:rPr lang="en-IN" b="1" i="1">
                        <a:latin typeface="Cambria Math" panose="02040503050406030204" pitchFamily="18" charset="0"/>
                      </a:rPr>
                      <m:t>𝟐</m:t>
                    </m:r>
                  </m:oMath>
                </a14:m>
                <a:r>
                  <a:rPr lang="en-IN" b="1" dirty="0"/>
                  <a:t>, </a:t>
                </a:r>
                <a:r>
                  <a:rPr lang="en-IN" dirty="0"/>
                  <a:t>as we can expect that neural network parameters will adapt to this change in scale during training.</a:t>
                </a:r>
              </a:p>
              <a:p>
                <a14:m>
                  <m:oMath xmlns:m="http://schemas.openxmlformats.org/officeDocument/2006/math">
                    <m:sSub>
                      <m:sSubPr>
                        <m:ctrlPr>
                          <a:rPr lang="en-IN" sz="5100" i="1">
                            <a:latin typeface="Cambria Math" panose="02040503050406030204" pitchFamily="18" charset="0"/>
                          </a:rPr>
                        </m:ctrlPr>
                      </m:sSubPr>
                      <m:e>
                        <m:r>
                          <a:rPr lang="en-IN" sz="5100" i="1">
                            <a:latin typeface="Cambria Math" panose="02040503050406030204" pitchFamily="18" charset="0"/>
                          </a:rPr>
                          <m:t>𝑔</m:t>
                        </m:r>
                      </m:e>
                      <m:sub>
                        <m:r>
                          <a:rPr lang="en-IN" sz="5100" i="1">
                            <a:latin typeface="Cambria Math" panose="02040503050406030204" pitchFamily="18" charset="0"/>
                          </a:rPr>
                          <m:t>𝜃</m:t>
                        </m:r>
                        <m:r>
                          <a:rPr lang="en-IN" sz="5100" i="1">
                            <a:latin typeface="Cambria Math" panose="02040503050406030204" pitchFamily="18" charset="0"/>
                          </a:rPr>
                          <m:t>′</m:t>
                        </m:r>
                      </m:sub>
                    </m:sSub>
                    <m:r>
                      <a:rPr lang="en-IN" sz="5100" i="1">
                        <a:latin typeface="Cambria Math" panose="02040503050406030204" pitchFamily="18" charset="0"/>
                      </a:rPr>
                      <m:t>∗</m:t>
                    </m:r>
                    <m:r>
                      <a:rPr lang="en-IN" sz="5100" i="1">
                        <a:latin typeface="Cambria Math" panose="02040503050406030204" pitchFamily="18" charset="0"/>
                      </a:rPr>
                      <m:t>𝑥</m:t>
                    </m:r>
                    <m:r>
                      <a:rPr lang="en-IN" sz="5100" i="1">
                        <a:latin typeface="Cambria Math" panose="02040503050406030204" pitchFamily="18" charset="0"/>
                      </a:rPr>
                      <m:t>≈</m:t>
                    </m:r>
                    <m:sSub>
                      <m:sSubPr>
                        <m:ctrlPr>
                          <a:rPr lang="en-IN" sz="5100" i="1">
                            <a:latin typeface="Cambria Math" panose="02040503050406030204" pitchFamily="18" charset="0"/>
                          </a:rPr>
                        </m:ctrlPr>
                      </m:sSubPr>
                      <m:e>
                        <m:sSup>
                          <m:sSupPr>
                            <m:ctrlPr>
                              <a:rPr lang="en-IN" sz="5100" i="1">
                                <a:latin typeface="Cambria Math" panose="02040503050406030204" pitchFamily="18" charset="0"/>
                              </a:rPr>
                            </m:ctrlPr>
                          </m:sSupPr>
                          <m:e>
                            <m:r>
                              <a:rPr lang="en-IN" sz="5100" i="1">
                                <a:latin typeface="Cambria Math" panose="02040503050406030204" pitchFamily="18" charset="0"/>
                              </a:rPr>
                              <m:t>𝜃</m:t>
                            </m:r>
                          </m:e>
                          <m:sup>
                            <m:r>
                              <a:rPr lang="en-IN" sz="5100" i="1">
                                <a:latin typeface="Cambria Math" panose="02040503050406030204" pitchFamily="18" charset="0"/>
                              </a:rPr>
                              <m:t>′</m:t>
                            </m:r>
                          </m:sup>
                        </m:sSup>
                      </m:e>
                      <m:sub>
                        <m:r>
                          <a:rPr lang="en-IN" sz="5100" i="1">
                            <a:latin typeface="Cambria Math" panose="02040503050406030204" pitchFamily="18" charset="0"/>
                          </a:rPr>
                          <m:t>0</m:t>
                        </m:r>
                      </m:sub>
                    </m:sSub>
                    <m:r>
                      <a:rPr lang="en-IN" sz="5100" i="1">
                        <a:latin typeface="Cambria Math" panose="02040503050406030204" pitchFamily="18" charset="0"/>
                      </a:rPr>
                      <m:t>𝑥</m:t>
                    </m:r>
                    <m:r>
                      <a:rPr lang="en-IN" sz="5100" i="1">
                        <a:latin typeface="Cambria Math" panose="02040503050406030204" pitchFamily="18" charset="0"/>
                      </a:rPr>
                      <m:t>−</m:t>
                    </m:r>
                    <m:sSub>
                      <m:sSubPr>
                        <m:ctrlPr>
                          <a:rPr lang="en-IN" sz="5100" i="1">
                            <a:latin typeface="Cambria Math" panose="02040503050406030204" pitchFamily="18" charset="0"/>
                          </a:rPr>
                        </m:ctrlPr>
                      </m:sSubPr>
                      <m:e>
                        <m:sSup>
                          <m:sSupPr>
                            <m:ctrlPr>
                              <a:rPr lang="en-IN" sz="5100" i="1">
                                <a:latin typeface="Cambria Math" panose="02040503050406030204" pitchFamily="18" charset="0"/>
                              </a:rPr>
                            </m:ctrlPr>
                          </m:sSupPr>
                          <m:e>
                            <m:r>
                              <a:rPr lang="en-IN" sz="5100" i="1">
                                <a:latin typeface="Cambria Math" panose="02040503050406030204" pitchFamily="18" charset="0"/>
                              </a:rPr>
                              <m:t>𝜃</m:t>
                            </m:r>
                          </m:e>
                          <m:sup>
                            <m:r>
                              <a:rPr lang="en-IN" sz="5100" i="1">
                                <a:latin typeface="Cambria Math" panose="02040503050406030204" pitchFamily="18" charset="0"/>
                              </a:rPr>
                              <m:t>′</m:t>
                            </m:r>
                          </m:sup>
                        </m:sSup>
                      </m:e>
                      <m:sub>
                        <m:r>
                          <a:rPr lang="en-IN" sz="5100" i="1">
                            <a:latin typeface="Cambria Math" panose="02040503050406030204" pitchFamily="18" charset="0"/>
                          </a:rPr>
                          <m:t>1</m:t>
                        </m:r>
                      </m:sub>
                    </m:sSub>
                    <m:sSup>
                      <m:sSupPr>
                        <m:ctrlPr>
                          <a:rPr lang="en-IN" sz="5100" i="1">
                            <a:latin typeface="Cambria Math" panose="02040503050406030204" pitchFamily="18" charset="0"/>
                          </a:rPr>
                        </m:ctrlPr>
                      </m:sSupPr>
                      <m:e>
                        <m:r>
                          <a:rPr lang="en-IN" sz="5100" i="1">
                            <a:latin typeface="Cambria Math" panose="02040503050406030204" pitchFamily="18" charset="0"/>
                          </a:rPr>
                          <m:t>𝐷</m:t>
                        </m:r>
                      </m:e>
                      <m:sup>
                        <m:r>
                          <a:rPr lang="en-IN" sz="5100" i="1">
                            <a:latin typeface="Cambria Math" panose="02040503050406030204" pitchFamily="18" charset="0"/>
                          </a:rPr>
                          <m:t>−</m:t>
                        </m:r>
                        <m:f>
                          <m:fPr>
                            <m:ctrlPr>
                              <a:rPr lang="en-IN" sz="5100" i="1">
                                <a:latin typeface="Cambria Math" panose="02040503050406030204" pitchFamily="18" charset="0"/>
                              </a:rPr>
                            </m:ctrlPr>
                          </m:fPr>
                          <m:num>
                            <m:r>
                              <a:rPr lang="en-IN" sz="5100" i="1">
                                <a:latin typeface="Cambria Math" panose="02040503050406030204" pitchFamily="18" charset="0"/>
                              </a:rPr>
                              <m:t>1</m:t>
                            </m:r>
                          </m:num>
                          <m:den>
                            <m:r>
                              <a:rPr lang="en-IN" sz="5100" i="1">
                                <a:latin typeface="Cambria Math" panose="02040503050406030204" pitchFamily="18" charset="0"/>
                              </a:rPr>
                              <m:t>2</m:t>
                            </m:r>
                          </m:den>
                        </m:f>
                      </m:sup>
                    </m:sSup>
                    <m:r>
                      <a:rPr lang="en-IN" sz="5100" i="1">
                        <a:latin typeface="Cambria Math" panose="02040503050406030204" pitchFamily="18" charset="0"/>
                      </a:rPr>
                      <m:t>𝐴</m:t>
                    </m:r>
                    <m:sSup>
                      <m:sSupPr>
                        <m:ctrlPr>
                          <a:rPr lang="en-IN" sz="5100" i="1">
                            <a:latin typeface="Cambria Math" panose="02040503050406030204" pitchFamily="18" charset="0"/>
                          </a:rPr>
                        </m:ctrlPr>
                      </m:sSupPr>
                      <m:e>
                        <m:r>
                          <a:rPr lang="en-IN" sz="5100" i="1">
                            <a:latin typeface="Cambria Math" panose="02040503050406030204" pitchFamily="18" charset="0"/>
                          </a:rPr>
                          <m:t>𝐷</m:t>
                        </m:r>
                      </m:e>
                      <m:sup>
                        <m:r>
                          <a:rPr lang="en-IN" sz="5100" i="1">
                            <a:latin typeface="Cambria Math" panose="02040503050406030204" pitchFamily="18" charset="0"/>
                          </a:rPr>
                          <m:t>−</m:t>
                        </m:r>
                        <m:f>
                          <m:fPr>
                            <m:ctrlPr>
                              <a:rPr lang="en-IN" sz="5100" i="1">
                                <a:latin typeface="Cambria Math" panose="02040503050406030204" pitchFamily="18" charset="0"/>
                              </a:rPr>
                            </m:ctrlPr>
                          </m:fPr>
                          <m:num>
                            <m:r>
                              <a:rPr lang="en-IN" sz="5100" i="1">
                                <a:latin typeface="Cambria Math" panose="02040503050406030204" pitchFamily="18" charset="0"/>
                              </a:rPr>
                              <m:t>1</m:t>
                            </m:r>
                          </m:num>
                          <m:den>
                            <m:r>
                              <a:rPr lang="en-IN" sz="5100" i="1">
                                <a:latin typeface="Cambria Math" panose="02040503050406030204" pitchFamily="18" charset="0"/>
                              </a:rPr>
                              <m:t>2</m:t>
                            </m:r>
                          </m:den>
                        </m:f>
                      </m:sup>
                    </m:sSup>
                    <m:r>
                      <a:rPr lang="en-IN" sz="5100" i="1">
                        <a:latin typeface="Cambria Math" panose="02040503050406030204" pitchFamily="18" charset="0"/>
                      </a:rPr>
                      <m:t>𝑥</m:t>
                    </m:r>
                    <m:r>
                      <a:rPr lang="en-US" sz="5100" b="0" i="1" smtClean="0">
                        <a:latin typeface="Cambria Math" panose="02040503050406030204" pitchFamily="18" charset="0"/>
                      </a:rPr>
                      <m:t>  </m:t>
                    </m:r>
                  </m:oMath>
                </a14:m>
                <a:endParaRPr lang="en-US" sz="5100" b="0" dirty="0"/>
              </a:p>
              <a:p>
                <a:pPr marL="0" indent="0">
                  <a:buNone/>
                </a:pPr>
                <a:endParaRPr lang="en-IN" dirty="0"/>
              </a:p>
              <a:p>
                <a:pPr marL="0" indent="0">
                  <a:buNone/>
                </a:pPr>
                <a:r>
                  <a:rPr lang="en-IN" dirty="0"/>
                  <a:t>with two free parameters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𝜃</m:t>
                        </m:r>
                        <m:r>
                          <a:rPr lang="en-IN" i="1">
                            <a:latin typeface="Cambria Math" panose="02040503050406030204" pitchFamily="18" charset="0"/>
                          </a:rPr>
                          <m:t>′</m:t>
                        </m:r>
                      </m:e>
                      <m:sub>
                        <m:r>
                          <a:rPr lang="en-IN" i="1">
                            <a:latin typeface="Cambria Math" panose="02040503050406030204" pitchFamily="18" charset="0"/>
                          </a:rPr>
                          <m:t>0</m:t>
                        </m:r>
                      </m:sub>
                    </m:sSub>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𝜃</m:t>
                        </m:r>
                        <m:r>
                          <a:rPr lang="en-IN" i="1">
                            <a:latin typeface="Cambria Math" panose="02040503050406030204" pitchFamily="18" charset="0"/>
                          </a:rPr>
                          <m:t>′</m:t>
                        </m:r>
                      </m:e>
                      <m:sub>
                        <m:r>
                          <a:rPr lang="en-IN" i="1">
                            <a:latin typeface="Cambria Math" panose="02040503050406030204" pitchFamily="18" charset="0"/>
                          </a:rPr>
                          <m:t>1</m:t>
                        </m:r>
                      </m:sub>
                    </m:sSub>
                  </m:oMath>
                </a14:m>
                <a:endParaRPr lang="en-IN" dirty="0"/>
              </a:p>
              <a:p>
                <a:endParaRPr lang="en-IN" sz="3600" dirty="0"/>
              </a:p>
            </p:txBody>
          </p:sp>
        </mc:Choice>
        <mc:Fallback xmlns="">
          <p:sp>
            <p:nvSpPr>
              <p:cNvPr id="12" name="Content Placeholder 2">
                <a:extLst>
                  <a:ext uri="{FF2B5EF4-FFF2-40B4-BE49-F238E27FC236}">
                    <a16:creationId xmlns:a16="http://schemas.microsoft.com/office/drawing/2014/main" id="{992F851F-5571-4743-A281-49C0963CB32B}"/>
                  </a:ext>
                </a:extLst>
              </p:cNvPr>
              <p:cNvSpPr txBox="1">
                <a:spLocks noRot="1" noChangeAspect="1" noMove="1" noResize="1" noEditPoints="1" noAdjustHandles="1" noChangeArrowheads="1" noChangeShapeType="1" noTextEdit="1"/>
              </p:cNvSpPr>
              <p:nvPr/>
            </p:nvSpPr>
            <p:spPr>
              <a:xfrm>
                <a:off x="467544" y="3712991"/>
                <a:ext cx="8208912" cy="2824969"/>
              </a:xfrm>
              <a:prstGeom prst="rect">
                <a:avLst/>
              </a:prstGeom>
              <a:blipFill>
                <a:blip r:embed="rId6"/>
                <a:stretch>
                  <a:fillRect l="-1263" t="-1099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67015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4104</Words>
  <Application>Microsoft Office PowerPoint</Application>
  <PresentationFormat>On-screen Show (4:3)</PresentationFormat>
  <Paragraphs>277</Paragraphs>
  <Slides>48</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Cambria Math</vt:lpstr>
      <vt:lpstr>CMMI10</vt:lpstr>
      <vt:lpstr>CMMI7</vt:lpstr>
      <vt:lpstr>CMR10</vt:lpstr>
      <vt:lpstr>CMSY10</vt:lpstr>
      <vt:lpstr>NimbusRomNo9L-Regu</vt:lpstr>
      <vt:lpstr>NimbusRomNo9L-ReguItal</vt:lpstr>
      <vt:lpstr>Times New Roman</vt:lpstr>
      <vt:lpstr>Wingdings</vt:lpstr>
      <vt:lpstr>Office Theme</vt:lpstr>
      <vt:lpstr>Semi-supervised classification with graph convolution networks</vt:lpstr>
      <vt:lpstr>Contents</vt:lpstr>
      <vt:lpstr>Goal </vt:lpstr>
      <vt:lpstr>Convolutions on a graph</vt:lpstr>
      <vt:lpstr>Defining the model </vt:lpstr>
      <vt:lpstr>Defining the model- derive Spectral 1storder approx </vt:lpstr>
      <vt:lpstr>Defining the model- derive Spectral 1storder approx </vt:lpstr>
      <vt:lpstr>Defining the model- derive Spectral 1storder approx </vt:lpstr>
      <vt:lpstr>Defining the model- Layerwise Linear model </vt:lpstr>
      <vt:lpstr>Defining the model- Layerwise Linear model – Contd..</vt:lpstr>
      <vt:lpstr>Defining the model- Layerwise Linear model – Contd..</vt:lpstr>
      <vt:lpstr>Defining the model- Layerwise Linear model – concludes...</vt:lpstr>
      <vt:lpstr>Graph Convolution network</vt:lpstr>
      <vt:lpstr>GCN</vt:lpstr>
      <vt:lpstr>Example</vt:lpstr>
      <vt:lpstr>Forward pass function </vt:lpstr>
      <vt:lpstr>Loss function</vt:lpstr>
      <vt:lpstr>Experimentation- Dataset </vt:lpstr>
      <vt:lpstr>GCN- Loss- Learning Rate= 0.01</vt:lpstr>
      <vt:lpstr>GCN- Accuracy- Learning Rate=0.01</vt:lpstr>
      <vt:lpstr>GCN- Loss- Learning Rate=1.0</vt:lpstr>
      <vt:lpstr>GCN- Accuracy- Learning Rate=1.0</vt:lpstr>
      <vt:lpstr>WL Algorithm</vt:lpstr>
      <vt:lpstr>WL Algorithm</vt:lpstr>
      <vt:lpstr>WL- Actual </vt:lpstr>
      <vt:lpstr>WL- Expected </vt:lpstr>
      <vt:lpstr>WL- Expected V/s Actual </vt:lpstr>
      <vt:lpstr>Discussion</vt:lpstr>
      <vt:lpstr>Limitations &amp; Future Work</vt:lpstr>
      <vt:lpstr>Limitations &amp; Future Work</vt:lpstr>
      <vt:lpstr>Clustering &amp; Laplacian</vt:lpstr>
      <vt:lpstr>Chebyshev Approximation</vt:lpstr>
      <vt:lpstr>Chebyshev Approximation</vt:lpstr>
      <vt:lpstr>Clustering</vt:lpstr>
      <vt:lpstr>Spectral Clustering Algorithms</vt:lpstr>
      <vt:lpstr>Spectral Clustering Algorithms</vt:lpstr>
      <vt:lpstr>Spectral Clustering Algorithms</vt:lpstr>
      <vt:lpstr>Example- Spectral Clustering </vt:lpstr>
      <vt:lpstr>K-Way Spectral Clustering</vt:lpstr>
      <vt:lpstr>Finding Clusters</vt:lpstr>
      <vt:lpstr>Examples of Eigendecompositions of Graphs</vt:lpstr>
      <vt:lpstr>Examples of Eigendecompositions of Graphs- 2 components</vt:lpstr>
      <vt:lpstr>Meaning of A.x? </vt:lpstr>
      <vt:lpstr>Matrix representation</vt:lpstr>
      <vt:lpstr>Laplacian Matrix</vt:lpstr>
      <vt:lpstr>Find a good Partition</vt:lpstr>
      <vt:lpstr>Find optimal Cut[Fiedler]</vt:lpstr>
      <vt:lpstr>Rayleigh Theorem[Relaxation on 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Semi-supervised classification with graph convolution networks</dc:title>
  <dc:creator>user</dc:creator>
  <cp:lastModifiedBy>Ravinder Singh</cp:lastModifiedBy>
  <cp:revision>78</cp:revision>
  <dcterms:created xsi:type="dcterms:W3CDTF">2018-04-09T15:44:16Z</dcterms:created>
  <dcterms:modified xsi:type="dcterms:W3CDTF">2018-04-26T08:29:35Z</dcterms:modified>
</cp:coreProperties>
</file>